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8"/>
  </p:notesMasterIdLst>
  <p:handoutMasterIdLst>
    <p:handoutMasterId r:id="rId19"/>
  </p:handoutMasterIdLst>
  <p:sldIdLst>
    <p:sldId id="389" r:id="rId2"/>
    <p:sldId id="390" r:id="rId3"/>
    <p:sldId id="391" r:id="rId4"/>
    <p:sldId id="392" r:id="rId5"/>
    <p:sldId id="400" r:id="rId6"/>
    <p:sldId id="398" r:id="rId7"/>
    <p:sldId id="412" r:id="rId8"/>
    <p:sldId id="413" r:id="rId9"/>
    <p:sldId id="401" r:id="rId10"/>
    <p:sldId id="402" r:id="rId11"/>
    <p:sldId id="403" r:id="rId12"/>
    <p:sldId id="406" r:id="rId13"/>
    <p:sldId id="407" r:id="rId14"/>
    <p:sldId id="408" r:id="rId15"/>
    <p:sldId id="409" r:id="rId16"/>
    <p:sldId id="410" r:id="rId17"/>
  </p:sldIdLst>
  <p:sldSz cx="9144000" cy="6858000" type="screen4x3"/>
  <p:notesSz cx="6669088" cy="9928225"/>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ke Ysenbaert" initials="JY" lastIdx="4" clrIdx="0"/>
  <p:cmAuthor id="1" name="Pandora Versteden" initials="P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920000"/>
    <a:srgbClr val="7E3A52"/>
    <a:srgbClr val="ACB00C"/>
    <a:srgbClr val="777A08"/>
    <a:srgbClr val="2CA0C4"/>
    <a:srgbClr val="7B210F"/>
    <a:srgbClr val="676907"/>
    <a:srgbClr val="ADBA06"/>
    <a:srgbClr val="BCC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62" autoAdjust="0"/>
    <p:restoredTop sz="92184" autoAdjust="0"/>
  </p:normalViewPr>
  <p:slideViewPr>
    <p:cSldViewPr>
      <p:cViewPr>
        <p:scale>
          <a:sx n="110" d="100"/>
          <a:sy n="110" d="100"/>
        </p:scale>
        <p:origin x="-1136" y="99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commentAuthors" Target="commentAuthors.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2"/>
            <a:ext cx="2889938" cy="496410"/>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defRPr sz="1300"/>
            </a:lvl1pPr>
          </a:lstStyle>
          <a:p>
            <a:endParaRPr lang="en-US"/>
          </a:p>
        </p:txBody>
      </p:sp>
      <p:sp>
        <p:nvSpPr>
          <p:cNvPr id="33795" name="Rectangle 3"/>
          <p:cNvSpPr>
            <a:spLocks noGrp="1" noChangeArrowheads="1"/>
          </p:cNvSpPr>
          <p:nvPr>
            <p:ph type="dt" sz="quarter" idx="1"/>
          </p:nvPr>
        </p:nvSpPr>
        <p:spPr bwMode="auto">
          <a:xfrm>
            <a:off x="3777608" y="2"/>
            <a:ext cx="2889938" cy="496410"/>
          </a:xfrm>
          <a:prstGeom prst="rect">
            <a:avLst/>
          </a:prstGeom>
          <a:noFill/>
          <a:ln w="9525">
            <a:noFill/>
            <a:miter lim="800000"/>
            <a:headEnd/>
            <a:tailEnd/>
          </a:ln>
          <a:effectLst/>
        </p:spPr>
        <p:txBody>
          <a:bodyPr vert="horz" wrap="square" lIns="91429" tIns="45714" rIns="91429" bIns="45714" numCol="1" anchor="t" anchorCtr="0" compatLnSpc="1">
            <a:prstTxWarp prst="textNoShape">
              <a:avLst/>
            </a:prstTxWarp>
          </a:bodyPr>
          <a:lstStyle>
            <a:lvl1pPr algn="r">
              <a:defRPr sz="1300"/>
            </a:lvl1pPr>
          </a:lstStyle>
          <a:p>
            <a:endParaRPr lang="en-US"/>
          </a:p>
        </p:txBody>
      </p:sp>
      <p:sp>
        <p:nvSpPr>
          <p:cNvPr id="33796" name="Rectangle 4"/>
          <p:cNvSpPr>
            <a:spLocks noGrp="1" noChangeArrowheads="1"/>
          </p:cNvSpPr>
          <p:nvPr>
            <p:ph type="ftr" sz="quarter" idx="2"/>
          </p:nvPr>
        </p:nvSpPr>
        <p:spPr bwMode="auto">
          <a:xfrm>
            <a:off x="0" y="9430092"/>
            <a:ext cx="2889938" cy="496410"/>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defRPr sz="1300"/>
            </a:lvl1pPr>
          </a:lstStyle>
          <a:p>
            <a:endParaRPr lang="en-US"/>
          </a:p>
        </p:txBody>
      </p:sp>
      <p:sp>
        <p:nvSpPr>
          <p:cNvPr id="33797" name="Rectangle 5"/>
          <p:cNvSpPr>
            <a:spLocks noGrp="1" noChangeArrowheads="1"/>
          </p:cNvSpPr>
          <p:nvPr>
            <p:ph type="sldNum" sz="quarter" idx="3"/>
          </p:nvPr>
        </p:nvSpPr>
        <p:spPr bwMode="auto">
          <a:xfrm>
            <a:off x="3777608" y="9430092"/>
            <a:ext cx="2889938" cy="496410"/>
          </a:xfrm>
          <a:prstGeom prst="rect">
            <a:avLst/>
          </a:prstGeom>
          <a:noFill/>
          <a:ln w="9525">
            <a:noFill/>
            <a:miter lim="800000"/>
            <a:headEnd/>
            <a:tailEnd/>
          </a:ln>
          <a:effectLst/>
        </p:spPr>
        <p:txBody>
          <a:bodyPr vert="horz" wrap="square" lIns="91429" tIns="45714" rIns="91429" bIns="45714" numCol="1" anchor="b" anchorCtr="0" compatLnSpc="1">
            <a:prstTxWarp prst="textNoShape">
              <a:avLst/>
            </a:prstTxWarp>
          </a:bodyPr>
          <a:lstStyle>
            <a:lvl1pPr algn="r">
              <a:defRPr sz="1300"/>
            </a:lvl1pPr>
          </a:lstStyle>
          <a:p>
            <a:fld id="{EACCA0B6-EC29-4BC1-AB96-EBA086089690}" type="slidenum">
              <a:rPr lang="en-US"/>
              <a:pPr/>
              <a:t>‹nr.›</a:t>
            </a:fld>
            <a:endParaRPr lang="en-US"/>
          </a:p>
        </p:txBody>
      </p:sp>
    </p:spTree>
    <p:extLst>
      <p:ext uri="{BB962C8B-B14F-4D97-AF65-F5344CB8AC3E}">
        <p14:creationId xmlns:p14="http://schemas.microsoft.com/office/powerpoint/2010/main" val="3752409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1" y="0"/>
            <a:ext cx="2890137" cy="495873"/>
          </a:xfrm>
          <a:prstGeom prst="rect">
            <a:avLst/>
          </a:prstGeom>
        </p:spPr>
        <p:txBody>
          <a:bodyPr vert="horz" lIns="87550" tIns="43775" rIns="87550" bIns="43775" rtlCol="0"/>
          <a:lstStyle>
            <a:lvl1pPr algn="l">
              <a:defRPr sz="1200"/>
            </a:lvl1pPr>
          </a:lstStyle>
          <a:p>
            <a:endParaRPr lang="nl-BE"/>
          </a:p>
        </p:txBody>
      </p:sp>
      <p:sp>
        <p:nvSpPr>
          <p:cNvPr id="3" name="Tijdelijke aanduiding voor datum 2"/>
          <p:cNvSpPr>
            <a:spLocks noGrp="1"/>
          </p:cNvSpPr>
          <p:nvPr>
            <p:ph type="dt" idx="1"/>
          </p:nvPr>
        </p:nvSpPr>
        <p:spPr>
          <a:xfrm>
            <a:off x="3777460" y="0"/>
            <a:ext cx="2890137" cy="495873"/>
          </a:xfrm>
          <a:prstGeom prst="rect">
            <a:avLst/>
          </a:prstGeom>
        </p:spPr>
        <p:txBody>
          <a:bodyPr vert="horz" lIns="87550" tIns="43775" rIns="87550" bIns="43775" rtlCol="0"/>
          <a:lstStyle>
            <a:lvl1pPr algn="r">
              <a:defRPr sz="1200"/>
            </a:lvl1pPr>
          </a:lstStyle>
          <a:p>
            <a:fld id="{0F9E5859-D1C1-4F86-86E0-D22499257BA6}" type="datetimeFigureOut">
              <a:rPr lang="nl-BE" smtClean="0"/>
              <a:pPr/>
              <a:t>18/04/18</a:t>
            </a:fld>
            <a:endParaRPr lang="nl-BE"/>
          </a:p>
        </p:txBody>
      </p:sp>
      <p:sp>
        <p:nvSpPr>
          <p:cNvPr id="4" name="Tijdelijke aanduiding voor dia-afbeelding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87550" tIns="43775" rIns="87550" bIns="43775" rtlCol="0" anchor="ctr"/>
          <a:lstStyle/>
          <a:p>
            <a:endParaRPr lang="nl-BE"/>
          </a:p>
        </p:txBody>
      </p:sp>
      <p:sp>
        <p:nvSpPr>
          <p:cNvPr id="5" name="Tijdelijke aanduiding voor notities 4"/>
          <p:cNvSpPr>
            <a:spLocks noGrp="1"/>
          </p:cNvSpPr>
          <p:nvPr>
            <p:ph type="body" sz="quarter" idx="3"/>
          </p:nvPr>
        </p:nvSpPr>
        <p:spPr>
          <a:xfrm>
            <a:off x="666611" y="4715406"/>
            <a:ext cx="5335867" cy="4467470"/>
          </a:xfrm>
          <a:prstGeom prst="rect">
            <a:avLst/>
          </a:prstGeom>
        </p:spPr>
        <p:txBody>
          <a:bodyPr vert="horz" lIns="87550" tIns="43775" rIns="87550" bIns="43775"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6" name="Tijdelijke aanduiding voor voettekst 5"/>
          <p:cNvSpPr>
            <a:spLocks noGrp="1"/>
          </p:cNvSpPr>
          <p:nvPr>
            <p:ph type="ftr" sz="quarter" idx="4"/>
          </p:nvPr>
        </p:nvSpPr>
        <p:spPr>
          <a:xfrm>
            <a:off x="1" y="9430813"/>
            <a:ext cx="2890137" cy="495873"/>
          </a:xfrm>
          <a:prstGeom prst="rect">
            <a:avLst/>
          </a:prstGeom>
        </p:spPr>
        <p:txBody>
          <a:bodyPr vert="horz" lIns="87550" tIns="43775" rIns="87550" bIns="43775"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777460" y="9430813"/>
            <a:ext cx="2890137" cy="495873"/>
          </a:xfrm>
          <a:prstGeom prst="rect">
            <a:avLst/>
          </a:prstGeom>
        </p:spPr>
        <p:txBody>
          <a:bodyPr vert="horz" lIns="87550" tIns="43775" rIns="87550" bIns="43775" rtlCol="0" anchor="b"/>
          <a:lstStyle>
            <a:lvl1pPr algn="r">
              <a:defRPr sz="1200"/>
            </a:lvl1pPr>
          </a:lstStyle>
          <a:p>
            <a:fld id="{690253D8-4105-4985-B669-08F6BE7F4FF2}" type="slidenum">
              <a:rPr lang="nl-BE" smtClean="0"/>
              <a:pPr/>
              <a:t>‹nr.›</a:t>
            </a:fld>
            <a:endParaRPr lang="nl-BE"/>
          </a:p>
        </p:txBody>
      </p:sp>
    </p:spTree>
    <p:extLst>
      <p:ext uri="{BB962C8B-B14F-4D97-AF65-F5344CB8AC3E}">
        <p14:creationId xmlns:p14="http://schemas.microsoft.com/office/powerpoint/2010/main" val="215413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36041" indent="-283093" eaLnBrk="0" hangingPunct="0">
              <a:defRPr>
                <a:solidFill>
                  <a:schemeClr val="tx1"/>
                </a:solidFill>
                <a:latin typeface="Arial" charset="0"/>
              </a:defRPr>
            </a:lvl2pPr>
            <a:lvl3pPr marL="1132370" indent="-226474" eaLnBrk="0" hangingPunct="0">
              <a:defRPr>
                <a:solidFill>
                  <a:schemeClr val="tx1"/>
                </a:solidFill>
                <a:latin typeface="Arial" charset="0"/>
              </a:defRPr>
            </a:lvl3pPr>
            <a:lvl4pPr marL="1585318" indent="-226474" eaLnBrk="0" hangingPunct="0">
              <a:defRPr>
                <a:solidFill>
                  <a:schemeClr val="tx1"/>
                </a:solidFill>
                <a:latin typeface="Arial" charset="0"/>
              </a:defRPr>
            </a:lvl4pPr>
            <a:lvl5pPr marL="2038266" indent="-226474" eaLnBrk="0" hangingPunct="0">
              <a:defRPr>
                <a:solidFill>
                  <a:schemeClr val="tx1"/>
                </a:solidFill>
                <a:latin typeface="Arial" charset="0"/>
              </a:defRPr>
            </a:lvl5pPr>
            <a:lvl6pPr marL="2491214" indent="-226474" eaLnBrk="0" fontAlgn="base" hangingPunct="0">
              <a:spcBef>
                <a:spcPct val="0"/>
              </a:spcBef>
              <a:spcAft>
                <a:spcPct val="0"/>
              </a:spcAft>
              <a:defRPr>
                <a:solidFill>
                  <a:schemeClr val="tx1"/>
                </a:solidFill>
                <a:latin typeface="Arial" charset="0"/>
              </a:defRPr>
            </a:lvl6pPr>
            <a:lvl7pPr marL="2944162" indent="-226474" eaLnBrk="0" fontAlgn="base" hangingPunct="0">
              <a:spcBef>
                <a:spcPct val="0"/>
              </a:spcBef>
              <a:spcAft>
                <a:spcPct val="0"/>
              </a:spcAft>
              <a:defRPr>
                <a:solidFill>
                  <a:schemeClr val="tx1"/>
                </a:solidFill>
                <a:latin typeface="Arial" charset="0"/>
              </a:defRPr>
            </a:lvl7pPr>
            <a:lvl8pPr marL="3397110" indent="-226474" eaLnBrk="0" fontAlgn="base" hangingPunct="0">
              <a:spcBef>
                <a:spcPct val="0"/>
              </a:spcBef>
              <a:spcAft>
                <a:spcPct val="0"/>
              </a:spcAft>
              <a:defRPr>
                <a:solidFill>
                  <a:schemeClr val="tx1"/>
                </a:solidFill>
                <a:latin typeface="Arial" charset="0"/>
              </a:defRPr>
            </a:lvl8pPr>
            <a:lvl9pPr marL="3850058" indent="-226474" eaLnBrk="0" fontAlgn="base" hangingPunct="0">
              <a:spcBef>
                <a:spcPct val="0"/>
              </a:spcBef>
              <a:spcAft>
                <a:spcPct val="0"/>
              </a:spcAft>
              <a:defRPr>
                <a:solidFill>
                  <a:schemeClr val="tx1"/>
                </a:solidFill>
                <a:latin typeface="Arial" charset="0"/>
              </a:defRPr>
            </a:lvl9pPr>
          </a:lstStyle>
          <a:p>
            <a:pPr eaLnBrk="1" hangingPunct="1"/>
            <a:fld id="{B317FBB3-A3A2-42F1-9A71-0216D3DBE5A4}" type="slidenum">
              <a:rPr lang="nl-NL">
                <a:solidFill>
                  <a:prstClr val="black"/>
                </a:solidFill>
              </a:rPr>
              <a:pPr eaLnBrk="1" hangingPunct="1"/>
              <a:t>1</a:t>
            </a:fld>
            <a:endParaRPr lang="nl-NL">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nl-BE" dirty="0"/>
          </a:p>
        </p:txBody>
      </p:sp>
    </p:spTree>
    <p:extLst>
      <p:ext uri="{BB962C8B-B14F-4D97-AF65-F5344CB8AC3E}">
        <p14:creationId xmlns:p14="http://schemas.microsoft.com/office/powerpoint/2010/main" val="528360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593052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28439360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above picture summarizes in a simplified way language learning processes. One cannot learn a language if there is no input. Language input allows (explicit or implicit) the learner to develop hypotheses. Students need to have lots of opportunities for language production (to test their hypotheses) on which they get feedback to create new opportunities. </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28433062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algn="l"/>
            <a:r>
              <a:rPr lang="en-US" sz="1200" kern="1200" dirty="0">
                <a:solidFill>
                  <a:schemeClr val="tx1"/>
                </a:solidFill>
                <a:effectLst/>
                <a:latin typeface="+mn-lt"/>
                <a:ea typeface="+mn-ea"/>
                <a:cs typeface="+mn-cs"/>
              </a:rPr>
              <a:t>These evidence-based conditions for a strong language acquisition approach are opposed to the mainstream ideas which we at least in Flanders often observe.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Language acquisition is, of course, not obtained by a linear process. It is a whimsical, unpredictable and individually different process, so to speak.</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636725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sz="1200" kern="1200" dirty="0">
                <a:solidFill>
                  <a:schemeClr val="tx1"/>
                </a:solidFill>
                <a:effectLst/>
                <a:latin typeface="+mn-lt"/>
                <a:ea typeface="+mn-ea"/>
                <a:cs typeface="+mn-cs"/>
              </a:rPr>
              <a:t>At different times in school children are being assessed. In contexts of NAM’s their school language proficiency or competence is often being assessed. Language assessment often takes place at moments of transition. Also assessment of pupils language proficiency is disconnected of the language learning process. Our idea of assessment is this: instruction/learning should not be segregated from evaluation, instead both should be integrated.</a:t>
            </a:r>
            <a:endParaRPr lang="nl-B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nl-BE"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This opens up opportunities for alternative assessments: feedback, feed forward, group assessment, co-assessment, … This relates to dynamic assessment: feedback in increasingly complex and challenging tasks (Swanson &amp; Luthier, 2001) and to Vygotsky’s Zone of Proximal Development (ZPD - 1978). ZPD is the difference between what a student can do without help and what he can achieve with support. We call the integration of assessment and learning as ‘assessment for learning’ or ‘assessment as learning’ or ‘learning oriented assessment’. This is flowing with social-constructivist approaches on learning: feedback and feed forward are examples of social interaction in relation to assessment and go hand in hand with cooperative learning strategies.</a:t>
            </a:r>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15574997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slide draws to the following conclusion: in the context of assessing NAM’s competencies, a shift on two axes is needed. On the one hand from assessment in only one language to assessment where the multilingual repertoires is being exploited and second a shift from ‘narrow assessment’ (i.e. standardized tests) to broader approaches of assessment</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161459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sz="1200" b="1" kern="1200" dirty="0">
                <a:solidFill>
                  <a:schemeClr val="tx1"/>
                </a:solidFill>
                <a:effectLst/>
                <a:latin typeface="+mn-lt"/>
                <a:ea typeface="+mn-ea"/>
                <a:cs typeface="+mn-cs"/>
              </a:rPr>
              <a:t>Differentiation</a:t>
            </a:r>
            <a:r>
              <a:rPr lang="en-GB" sz="1200" kern="1200" dirty="0">
                <a:solidFill>
                  <a:schemeClr val="tx1"/>
                </a:solidFill>
                <a:effectLst/>
                <a:latin typeface="+mn-lt"/>
                <a:ea typeface="+mn-ea"/>
                <a:cs typeface="+mn-cs"/>
              </a:rPr>
              <a:t>: we need to explore on the difference between convergent and divergent differentiation. Divergent cannot be the only mechanism to structure the pedagogical/didactical environment. Plus: how can me make use of the existing multilingual repertoires? Differentiation should start from a diversity-paradigm, not from a deficit-paradigm (i.e. “I see that this student lags behind because he can’t use the language of instruction properly, so he has a drawback”, a ‘handicap’). </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681088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very important necessary pre-conditions but as such not part of the focus of the EDINA-project. We could also talk about skills and competences for the students to obtain, regarding social participation. Again, this is not the main focus of the EDINA-project. We consider them to be self-evident. If needed we can refer to the relevant literature.  </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71794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very important necessary pre-conditions but as such not part of the focus of the EDINA-project. We could also talk about skills and competences for the students to obtain, regarding social participation. Again, this is not the main focus of the EDINA-project. We consider them to be self-evident. If needed we can refer to the relevant literature.  </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371794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very important necessary pre-conditions but as such not part of the focus of the EDINA-project. We could also talk about skills and competences for the students to obtain, regarding social participation. Again, this is not the main focus of the EDINA-project. We consider them to be self-evident. If needed we can refer to the relevant literature.  </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3717949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 sound school language policy pays attention to the language of instruction as well as the multilingual reality. Combining these two implies a strong vision on language acquisition processes, a powerful learning environment and a clear evidence-based vision on multilingualism. Alongside these aspects, a strong assessment policy is needed, if only for the fact that we are worried what happens on moments of transitions.</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41781083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Multilingualism is an umbrella term, covering – among many other concepts -  multilingual awareness</a:t>
            </a:r>
            <a:r>
              <a:rPr lang="en-GB" sz="1200" kern="1200" dirty="0">
                <a:solidFill>
                  <a:schemeClr val="tx1"/>
                </a:solidFill>
                <a:effectLst/>
                <a:latin typeface="+mn-lt"/>
                <a:ea typeface="+mn-ea"/>
                <a:cs typeface="+mn-cs"/>
              </a:rPr>
              <a:t>, metalinguistic awareness, multilingual education. Also language is a (symbolic) marker for identity; but we do not develop further on these aspects.</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2622696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kind of school language policy will overcome the ‘either-either’-ideas – which are currently in the mindset of many schools: you either focus only on the language of instruction or you either focus on a classic multilingual curriculum, e.g. the Turks are also able to take some Turkish lessons.</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843666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sz="1200" b="1" kern="1200" dirty="0">
                <a:solidFill>
                  <a:schemeClr val="tx1"/>
                </a:solidFill>
                <a:effectLst/>
                <a:latin typeface="+mn-lt"/>
                <a:ea typeface="+mn-ea"/>
                <a:cs typeface="+mn-cs"/>
              </a:rPr>
              <a:t>Differentiation</a:t>
            </a:r>
            <a:r>
              <a:rPr lang="en-GB" sz="1200" kern="1200" dirty="0">
                <a:solidFill>
                  <a:schemeClr val="tx1"/>
                </a:solidFill>
                <a:effectLst/>
                <a:latin typeface="+mn-lt"/>
                <a:ea typeface="+mn-ea"/>
                <a:cs typeface="+mn-cs"/>
              </a:rPr>
              <a:t>: we need to explore on the difference between convergent and divergent differentiation. Divergent cannot be the only mechanism to structure the pedagogical/didactical environment. Plus: how can me make use of the existing multilingual repertoires? Differentiation should start from a diversity-paradigm, not from a deficit-paradigm (i.e. “I see that this student lags behind because he can’t use the language of instruction properly, so he has a drawback”, a ‘handicap’). </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2858830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en-GB" sz="1200" kern="1200" dirty="0">
                <a:solidFill>
                  <a:schemeClr val="tx1"/>
                </a:solidFill>
                <a:effectLst/>
                <a:latin typeface="+mn-lt"/>
                <a:ea typeface="+mn-ea"/>
                <a:cs typeface="+mn-cs"/>
              </a:rPr>
              <a:t>All concepts are part of this overall statement of a school language policy: </a:t>
            </a:r>
            <a:endParaRPr lang="nl-BE"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Language of instruction</a:t>
            </a:r>
            <a:r>
              <a:rPr lang="en-GB" sz="1200" kern="1200" dirty="0">
                <a:solidFill>
                  <a:schemeClr val="tx1"/>
                </a:solidFill>
                <a:effectLst/>
                <a:latin typeface="+mn-lt"/>
                <a:ea typeface="+mn-ea"/>
                <a:cs typeface="+mn-cs"/>
              </a:rPr>
              <a:t>: knowledge in an educational setting as a school is constructed, making use of a specific repertoire in a specific language. This specific repertoire is defined as an overall abstract and academic repertoire, i.e. the language of instruction. The language used for this is usually one of the official languages of the country where the NAM’s live. This is usually the language of the teacher and of the study books.</a:t>
            </a:r>
            <a:endParaRPr lang="nl-BE" sz="1200" kern="1200" dirty="0">
              <a:solidFill>
                <a:schemeClr val="tx1"/>
              </a:solidFill>
              <a:effectLst/>
              <a:latin typeface="+mn-lt"/>
              <a:ea typeface="+mn-ea"/>
              <a:cs typeface="+mn-cs"/>
            </a:endParaRPr>
          </a:p>
          <a:p>
            <a:pPr algn="l"/>
            <a:endParaRPr lang="en-US" dirty="0"/>
          </a:p>
        </p:txBody>
      </p:sp>
      <p:sp>
        <p:nvSpPr>
          <p:cNvPr id="4" name="Tijdelijke aanduiding voor dianummer 3"/>
          <p:cNvSpPr>
            <a:spLocks noGrp="1"/>
          </p:cNvSpPr>
          <p:nvPr>
            <p:ph type="sldNum" sz="quarter" idx="10"/>
          </p:nvPr>
        </p:nvSpPr>
        <p:spPr/>
        <p:txBody>
          <a:bodyPr/>
          <a:lstStyle/>
          <a:p>
            <a:fld id="{DD744A21-66DC-4EE1-8B26-ED704C573025}"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142023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rgbClr val="4D733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het opmaakprofiel van de modelondertitel te bewerken</a:t>
            </a:r>
            <a:endParaRPr lang="nl-BE" dirty="0"/>
          </a:p>
        </p:txBody>
      </p:sp>
      <p:sp>
        <p:nvSpPr>
          <p:cNvPr id="6" name="Tijdelijke aanduiding voor dianummer 5"/>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2725147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dianummer 5"/>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217363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857232"/>
            <a:ext cx="2057400" cy="5268931"/>
          </a:xfrm>
        </p:spPr>
        <p:txBody>
          <a:bodyPr vert="eaVert"/>
          <a:lstStyle/>
          <a:p>
            <a:r>
              <a:rPr lang="nl-NL"/>
              <a:t>Klik om de stijl te bewerken</a:t>
            </a:r>
            <a:endParaRPr lang="nl-BE"/>
          </a:p>
        </p:txBody>
      </p:sp>
      <p:sp>
        <p:nvSpPr>
          <p:cNvPr id="3" name="Tijdelijke aanduiding voor verticale tekst 2"/>
          <p:cNvSpPr>
            <a:spLocks noGrp="1"/>
          </p:cNvSpPr>
          <p:nvPr>
            <p:ph type="body" orient="vert" idx="1"/>
          </p:nvPr>
        </p:nvSpPr>
        <p:spPr>
          <a:xfrm>
            <a:off x="457200" y="857232"/>
            <a:ext cx="6019800" cy="5268931"/>
          </a:xfrm>
        </p:spPr>
        <p:txBody>
          <a:bodyPr vert="eaVert"/>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dianummer 5"/>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423649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dianummer 5"/>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2608707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rgbClr val="4D7335"/>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6" name="Tijdelijke aanduiding voor dianummer 5"/>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3631310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3" name="Tijdelijke aanduiding voor inhoud 2"/>
          <p:cNvSpPr>
            <a:spLocks noGrp="1"/>
          </p:cNvSpPr>
          <p:nvPr>
            <p:ph sz="half" idx="1"/>
          </p:nvPr>
        </p:nvSpPr>
        <p:spPr>
          <a:xfrm>
            <a:off x="457200" y="2000240"/>
            <a:ext cx="4038600" cy="41259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4" name="Tijdelijke aanduiding voor inhoud 3"/>
          <p:cNvSpPr>
            <a:spLocks noGrp="1"/>
          </p:cNvSpPr>
          <p:nvPr>
            <p:ph sz="half" idx="2"/>
          </p:nvPr>
        </p:nvSpPr>
        <p:spPr>
          <a:xfrm>
            <a:off x="4648200" y="2000240"/>
            <a:ext cx="4038600" cy="412592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7" name="Tijdelijke aanduiding voor dianummer 6"/>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951011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nl-BE"/>
          </a:p>
        </p:txBody>
      </p:sp>
      <p:sp>
        <p:nvSpPr>
          <p:cNvPr id="3" name="Tijdelijke aanduiding voor tekst 2"/>
          <p:cNvSpPr>
            <a:spLocks noGrp="1"/>
          </p:cNvSpPr>
          <p:nvPr>
            <p:ph type="body" idx="1"/>
          </p:nvPr>
        </p:nvSpPr>
        <p:spPr>
          <a:xfrm>
            <a:off x="457200" y="2000240"/>
            <a:ext cx="4040188" cy="7858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457200" y="2857495"/>
            <a:ext cx="4040188" cy="32686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p:cNvSpPr>
            <a:spLocks noGrp="1"/>
          </p:cNvSpPr>
          <p:nvPr>
            <p:ph type="body" sz="quarter" idx="3"/>
          </p:nvPr>
        </p:nvSpPr>
        <p:spPr>
          <a:xfrm>
            <a:off x="4643438" y="2000240"/>
            <a:ext cx="4041775" cy="7858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645025" y="2857495"/>
            <a:ext cx="4041775" cy="32686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9" name="Tijdelijke aanduiding voor dianummer 8"/>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553025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BE"/>
          </a:p>
        </p:txBody>
      </p:sp>
      <p:sp>
        <p:nvSpPr>
          <p:cNvPr id="5" name="Tijdelijke aanduiding voor dianummer 4"/>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3076167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236521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785794"/>
            <a:ext cx="3008313" cy="649306"/>
          </a:xfrm>
        </p:spPr>
        <p:txBody>
          <a:bodyPr anchor="b"/>
          <a:lstStyle>
            <a:lvl1pPr algn="l">
              <a:defRPr sz="2000" b="1"/>
            </a:lvl1pPr>
          </a:lstStyle>
          <a:p>
            <a:r>
              <a:rPr lang="nl-NL" dirty="0"/>
              <a:t>Klik om de stijl te bewerken</a:t>
            </a:r>
            <a:endParaRPr lang="nl-BE" dirty="0"/>
          </a:p>
        </p:txBody>
      </p:sp>
      <p:sp>
        <p:nvSpPr>
          <p:cNvPr id="3" name="Tijdelijke aanduiding voor inhoud 2"/>
          <p:cNvSpPr>
            <a:spLocks noGrp="1"/>
          </p:cNvSpPr>
          <p:nvPr>
            <p:ph idx="1"/>
          </p:nvPr>
        </p:nvSpPr>
        <p:spPr>
          <a:xfrm>
            <a:off x="3575050" y="785794"/>
            <a:ext cx="5111750" cy="53403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7" name="Tijdelijke aanduiding voor dianummer 6"/>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4056116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nl-BE"/>
          </a:p>
        </p:txBody>
      </p:sp>
      <p:sp>
        <p:nvSpPr>
          <p:cNvPr id="3" name="Tijdelijke aanduiding voor afbeelding 2"/>
          <p:cNvSpPr>
            <a:spLocks noGrp="1"/>
          </p:cNvSpPr>
          <p:nvPr>
            <p:ph type="pic" idx="1"/>
          </p:nvPr>
        </p:nvSpPr>
        <p:spPr>
          <a:xfrm>
            <a:off x="1792288" y="928669"/>
            <a:ext cx="5486400" cy="37989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7" name="Tijdelijke aanduiding voor dianummer 6"/>
          <p:cNvSpPr>
            <a:spLocks noGrp="1"/>
          </p:cNvSpPr>
          <p:nvPr>
            <p:ph type="sldNum" sz="quarter" idx="12"/>
          </p:nvPr>
        </p:nvSpPr>
        <p:spPr/>
        <p:txBody>
          <a:bodyPr/>
          <a:lstStyle/>
          <a:p>
            <a:fld id="{238FD991-4A3D-475E-9B8E-D91803AAAAF4}" type="slidenum">
              <a:rPr lang="nl-BE" smtClean="0"/>
              <a:pPr/>
              <a:t>‹nr.›</a:t>
            </a:fld>
            <a:endParaRPr lang="nl-BE"/>
          </a:p>
        </p:txBody>
      </p:sp>
    </p:spTree>
    <p:extLst>
      <p:ext uri="{BB962C8B-B14F-4D97-AF65-F5344CB8AC3E}">
        <p14:creationId xmlns:p14="http://schemas.microsoft.com/office/powerpoint/2010/main" val="43354364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jpeg"/><Relationship Id="rId16"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00034" y="785794"/>
            <a:ext cx="8229600" cy="1143000"/>
          </a:xfrm>
          <a:prstGeom prst="rect">
            <a:avLst/>
          </a:prstGeom>
        </p:spPr>
        <p:txBody>
          <a:bodyPr vert="horz" lIns="91440" tIns="45720" rIns="91440" bIns="45720" rtlCol="0" anchor="ctr">
            <a:normAutofit/>
          </a:bodyPr>
          <a:lstStyle/>
          <a:p>
            <a:r>
              <a:rPr lang="nl-NL" dirty="0"/>
              <a:t>Klik om de stijl te bewerken</a:t>
            </a:r>
            <a:endParaRPr lang="nl-BE" dirty="0"/>
          </a:p>
        </p:txBody>
      </p:sp>
      <p:sp>
        <p:nvSpPr>
          <p:cNvPr id="3" name="Tijdelijke aanduiding voor tekst 2"/>
          <p:cNvSpPr>
            <a:spLocks noGrp="1"/>
          </p:cNvSpPr>
          <p:nvPr>
            <p:ph type="body" idx="1"/>
          </p:nvPr>
        </p:nvSpPr>
        <p:spPr>
          <a:xfrm>
            <a:off x="457200" y="2000240"/>
            <a:ext cx="8229600" cy="412592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endParaRPr lang="nl-BE"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4D7335"/>
                </a:solidFill>
              </a:defRPr>
            </a:lvl1pPr>
          </a:lstStyle>
          <a:p>
            <a:pPr fontAlgn="auto">
              <a:spcBef>
                <a:spcPts val="0"/>
              </a:spcBef>
              <a:spcAft>
                <a:spcPts val="0"/>
              </a:spcAft>
            </a:pPr>
            <a:fld id="{238FD991-4A3D-475E-9B8E-D91803AAAAF4}" type="slidenum">
              <a:rPr lang="nl-BE" smtClean="0">
                <a:latin typeface="Calibri"/>
              </a:rPr>
              <a:pPr fontAlgn="auto">
                <a:spcBef>
                  <a:spcPts val="0"/>
                </a:spcBef>
                <a:spcAft>
                  <a:spcPts val="0"/>
                </a:spcAft>
              </a:pPr>
              <a:t>‹nr.›</a:t>
            </a:fld>
            <a:endParaRPr lang="nl-BE" dirty="0">
              <a:latin typeface="Calibri"/>
            </a:endParaRPr>
          </a:p>
        </p:txBody>
      </p:sp>
      <p:pic>
        <p:nvPicPr>
          <p:cNvPr id="7" name="Afbeelding 6" descr="Logo-sdl-kl.png"/>
          <p:cNvPicPr>
            <a:picLocks noChangeAspect="1"/>
          </p:cNvPicPr>
          <p:nvPr userDrawn="1"/>
        </p:nvPicPr>
        <p:blipFill>
          <a:blip r:embed="rId13"/>
          <a:stretch>
            <a:fillRect/>
          </a:stretch>
        </p:blipFill>
        <p:spPr>
          <a:xfrm>
            <a:off x="3500430" y="6215082"/>
            <a:ext cx="2158800" cy="504000"/>
          </a:xfrm>
          <a:prstGeom prst="rect">
            <a:avLst/>
          </a:prstGeom>
        </p:spPr>
      </p:pic>
      <p:pic>
        <p:nvPicPr>
          <p:cNvPr id="8" name="Afbeelding 7" descr="logougent.jpg"/>
          <p:cNvPicPr>
            <a:picLocks noChangeAspect="1"/>
          </p:cNvPicPr>
          <p:nvPr userDrawn="1"/>
        </p:nvPicPr>
        <p:blipFill>
          <a:blip r:embed="rId14" cstate="print"/>
          <a:stretch>
            <a:fillRect/>
          </a:stretch>
        </p:blipFill>
        <p:spPr>
          <a:xfrm>
            <a:off x="1142976" y="6215082"/>
            <a:ext cx="711893" cy="504000"/>
          </a:xfrm>
          <a:prstGeom prst="rect">
            <a:avLst/>
          </a:prstGeom>
        </p:spPr>
      </p:pic>
      <p:pic>
        <p:nvPicPr>
          <p:cNvPr id="9" name="Afbeelding 8" descr="potloden.jpg"/>
          <p:cNvPicPr>
            <a:picLocks noChangeAspect="1"/>
          </p:cNvPicPr>
          <p:nvPr userDrawn="1"/>
        </p:nvPicPr>
        <p:blipFill>
          <a:blip r:embed="rId15"/>
          <a:srcRect r="1464" b="72051"/>
          <a:stretch>
            <a:fillRect/>
          </a:stretch>
        </p:blipFill>
        <p:spPr>
          <a:xfrm>
            <a:off x="-3" y="0"/>
            <a:ext cx="9144003" cy="720000"/>
          </a:xfrm>
          <a:prstGeom prst="rect">
            <a:avLst/>
          </a:prstGeom>
        </p:spPr>
      </p:pic>
    </p:spTree>
    <p:extLst>
      <p:ext uri="{BB962C8B-B14F-4D97-AF65-F5344CB8AC3E}">
        <p14:creationId xmlns:p14="http://schemas.microsoft.com/office/powerpoint/2010/main" val="274185224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ctr" defTabSz="914400" rtl="0" eaLnBrk="1" latinLnBrk="0" hangingPunct="1">
        <a:spcBef>
          <a:spcPct val="0"/>
        </a:spcBef>
        <a:buNone/>
        <a:defRPr sz="4400" b="1" kern="1200">
          <a:solidFill>
            <a:srgbClr val="87BF40"/>
          </a:solidFill>
          <a:latin typeface="+mj-lt"/>
          <a:ea typeface="+mj-ea"/>
          <a:cs typeface="+mj-cs"/>
        </a:defRPr>
      </a:lvl1pPr>
    </p:titleStyle>
    <p:bodyStyle>
      <a:lvl1pPr marL="342900" indent="-342900" algn="l" defTabSz="914400" rtl="0" eaLnBrk="1" latinLnBrk="0" hangingPunct="1">
        <a:spcBef>
          <a:spcPct val="20000"/>
        </a:spcBef>
        <a:buFontTx/>
        <a:buBlip>
          <a:blip r:embed="rId16"/>
        </a:buBlip>
        <a:defRPr sz="3200" kern="1200">
          <a:solidFill>
            <a:srgbClr val="4D73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4D733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4D733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4D733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4D733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5"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7.emf"/><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8.emf"/><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9.emf"/><Relationship Id="rId5"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560" y="2708920"/>
            <a:ext cx="7993062" cy="2664296"/>
          </a:xfrm>
        </p:spPr>
        <p:txBody>
          <a:bodyPr>
            <a:normAutofit fontScale="90000"/>
          </a:bodyPr>
          <a:lstStyle/>
          <a:p>
            <a:r>
              <a:rPr lang="en-US" dirty="0" smtClean="0"/>
              <a:t>Key principles in the EDINA project</a:t>
            </a:r>
            <a:r>
              <a:rPr lang="nl-BE" dirty="0"/>
              <a:t/>
            </a:r>
            <a:br>
              <a:rPr lang="nl-BE" dirty="0"/>
            </a:br>
            <a:r>
              <a:rPr lang="fr-BE" sz="2800" dirty="0">
                <a:solidFill>
                  <a:schemeClr val="tx1"/>
                </a:solidFill>
              </a:rPr>
              <a:t/>
            </a:r>
            <a:br>
              <a:rPr lang="fr-BE" sz="2800" dirty="0">
                <a:solidFill>
                  <a:schemeClr val="tx1"/>
                </a:solidFill>
              </a:rPr>
            </a:br>
            <a:r>
              <a:rPr lang="fr-BE" sz="2800" dirty="0">
                <a:solidFill>
                  <a:schemeClr val="tx1"/>
                </a:solidFill>
              </a:rPr>
              <a:t/>
            </a:r>
            <a:br>
              <a:rPr lang="fr-BE" sz="2800" dirty="0">
                <a:solidFill>
                  <a:schemeClr val="tx1"/>
                </a:solidFill>
              </a:rPr>
            </a:br>
            <a:r>
              <a:rPr lang="fr-BE" sz="2800" dirty="0">
                <a:solidFill>
                  <a:schemeClr val="tx1"/>
                </a:solidFill>
              </a:rPr>
              <a:t/>
            </a:r>
            <a:br>
              <a:rPr lang="fr-BE" sz="2800" dirty="0">
                <a:solidFill>
                  <a:schemeClr val="tx1"/>
                </a:solidFill>
              </a:rPr>
            </a:br>
            <a:r>
              <a:rPr lang="fr-BE" sz="2800" dirty="0" smtClean="0">
                <a:solidFill>
                  <a:schemeClr val="tx1"/>
                </a:solidFill>
              </a:rPr>
              <a:t>Prof</a:t>
            </a:r>
            <a:r>
              <a:rPr lang="fr-BE" sz="2800" dirty="0">
                <a:solidFill>
                  <a:schemeClr val="tx1"/>
                </a:solidFill>
              </a:rPr>
              <a:t>. Dr. Piet Van </a:t>
            </a:r>
            <a:r>
              <a:rPr lang="fr-BE" sz="2800" dirty="0" err="1">
                <a:solidFill>
                  <a:schemeClr val="tx1"/>
                </a:solidFill>
              </a:rPr>
              <a:t>Avermaet</a:t>
            </a:r>
            <a:r>
              <a:rPr lang="fr-BE" sz="2800" dirty="0">
                <a:solidFill>
                  <a:schemeClr val="tx1"/>
                </a:solidFill>
              </a:rPr>
              <a:t>, </a:t>
            </a:r>
            <a:br>
              <a:rPr lang="fr-BE" sz="2800" dirty="0">
                <a:solidFill>
                  <a:schemeClr val="tx1"/>
                </a:solidFill>
              </a:rPr>
            </a:br>
            <a:r>
              <a:rPr lang="fr-BE" sz="2800" dirty="0">
                <a:solidFill>
                  <a:schemeClr val="tx1"/>
                </a:solidFill>
              </a:rPr>
              <a:t>Centre for Diversity and Learning, </a:t>
            </a:r>
            <a:r>
              <a:rPr lang="fr-BE" sz="2800" dirty="0" err="1">
                <a:solidFill>
                  <a:schemeClr val="tx1"/>
                </a:solidFill>
              </a:rPr>
              <a:t>Ghent</a:t>
            </a:r>
            <a:r>
              <a:rPr lang="fr-BE" sz="2800" dirty="0">
                <a:solidFill>
                  <a:schemeClr val="tx1"/>
                </a:solidFill>
              </a:rPr>
              <a:t> </a:t>
            </a:r>
            <a:r>
              <a:rPr lang="fr-BE" sz="2800" dirty="0" err="1">
                <a:solidFill>
                  <a:schemeClr val="tx1"/>
                </a:solidFill>
              </a:rPr>
              <a:t>University</a:t>
            </a:r>
            <a:r>
              <a:rPr lang="fr-BE" sz="2800" dirty="0">
                <a:solidFill>
                  <a:schemeClr val="tx1"/>
                </a:solidFill>
              </a:rPr>
              <a:t/>
            </a:r>
            <a:br>
              <a:rPr lang="fr-BE" sz="2800" dirty="0">
                <a:solidFill>
                  <a:schemeClr val="tx1"/>
                </a:solidFill>
              </a:rPr>
            </a:br>
            <a:endParaRPr lang="nl-NL" sz="2000" dirty="0"/>
          </a:p>
        </p:txBody>
      </p:sp>
      <p:pic>
        <p:nvPicPr>
          <p:cNvPr id="5" name="Afbeelding 4">
            <a:extLst>
              <a:ext uri="{FF2B5EF4-FFF2-40B4-BE49-F238E27FC236}">
                <a16:creationId xmlns:a16="http://schemas.microsoft.com/office/drawing/2014/main" xmlns="" id="{035ECEC6-61E8-4CC7-835A-CFAB19BA092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72063"/>
            <a:ext cx="1906194" cy="544488"/>
          </a:xfrm>
          <a:prstGeom prst="rect">
            <a:avLst/>
          </a:prstGeom>
        </p:spPr>
      </p:pic>
      <p:pic>
        <p:nvPicPr>
          <p:cNvPr id="4" name="Afbeelding 3">
            <a:extLst>
              <a:ext uri="{FF2B5EF4-FFF2-40B4-BE49-F238E27FC236}">
                <a16:creationId xmlns:a16="http://schemas.microsoft.com/office/drawing/2014/main" xmlns="" id="{AD658307-A472-4E0C-9D36-679C1A01A25C}"/>
              </a:ext>
            </a:extLst>
          </p:cNvPr>
          <p:cNvPicPr/>
          <p:nvPr/>
        </p:nvPicPr>
        <p:blipFill>
          <a:blip r:embed="rId4"/>
          <a:stretch>
            <a:fillRect/>
          </a:stretch>
        </p:blipFill>
        <p:spPr>
          <a:xfrm>
            <a:off x="6516216" y="783139"/>
            <a:ext cx="2353444" cy="989678"/>
          </a:xfrm>
          <a:prstGeom prst="rect">
            <a:avLst/>
          </a:prstGeom>
        </p:spPr>
      </p:pic>
    </p:spTree>
    <p:extLst>
      <p:ext uri="{BB962C8B-B14F-4D97-AF65-F5344CB8AC3E}">
        <p14:creationId xmlns:p14="http://schemas.microsoft.com/office/powerpoint/2010/main" val="28919605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2564904"/>
            <a:ext cx="8229600" cy="3902645"/>
          </a:xfrm>
        </p:spPr>
        <p:txBody>
          <a:bodyPr>
            <a:normAutofit fontScale="92500" lnSpcReduction="10000"/>
          </a:bodyPr>
          <a:lstStyle/>
          <a:p>
            <a:pPr marL="0" indent="0">
              <a:buNone/>
            </a:pPr>
            <a:r>
              <a:rPr lang="en-GB" sz="2400" dirty="0" smtClean="0">
                <a:solidFill>
                  <a:schemeClr val="tx1"/>
                </a:solidFill>
              </a:rPr>
              <a:t>an </a:t>
            </a:r>
            <a:r>
              <a:rPr lang="en-GB" sz="2400" dirty="0">
                <a:solidFill>
                  <a:schemeClr val="tx1"/>
                </a:solidFill>
              </a:rPr>
              <a:t>‘umbrella’ concept </a:t>
            </a:r>
            <a:r>
              <a:rPr lang="nl-BE" sz="2400" dirty="0">
                <a:solidFill>
                  <a:schemeClr val="tx1"/>
                </a:solidFill>
              </a:rPr>
              <a:t> - </a:t>
            </a:r>
            <a:r>
              <a:rPr lang="en-GB" sz="2400" dirty="0">
                <a:solidFill>
                  <a:schemeClr val="tx1"/>
                </a:solidFill>
              </a:rPr>
              <a:t>has different realities and functionalities </a:t>
            </a:r>
            <a:endParaRPr lang="nl-BE" sz="2400" dirty="0">
              <a:solidFill>
                <a:schemeClr val="tx1"/>
              </a:solidFill>
            </a:endParaRPr>
          </a:p>
          <a:p>
            <a:pPr marL="0" indent="0">
              <a:buNone/>
            </a:pPr>
            <a:r>
              <a:rPr lang="en-GB" sz="2400" dirty="0">
                <a:solidFill>
                  <a:schemeClr val="tx1"/>
                </a:solidFill>
              </a:rPr>
              <a:t>and numerous different meanings depending on the context they are used in. </a:t>
            </a:r>
            <a:endParaRPr lang="nl-BE" sz="2400" dirty="0">
              <a:solidFill>
                <a:schemeClr val="tx1"/>
              </a:solidFill>
            </a:endParaRPr>
          </a:p>
          <a:p>
            <a:pPr marL="0" indent="0">
              <a:buNone/>
            </a:pPr>
            <a:r>
              <a:rPr lang="en-GB" sz="2400" dirty="0">
                <a:solidFill>
                  <a:schemeClr val="tx1"/>
                </a:solidFill>
              </a:rPr>
              <a:t> </a:t>
            </a:r>
            <a:endParaRPr lang="nl-BE" sz="2400" dirty="0">
              <a:solidFill>
                <a:schemeClr val="tx1"/>
              </a:solidFill>
            </a:endParaRPr>
          </a:p>
          <a:p>
            <a:pPr marL="0" indent="0">
              <a:buNone/>
            </a:pPr>
            <a:r>
              <a:rPr lang="en-GB" sz="2400" dirty="0">
                <a:solidFill>
                  <a:schemeClr val="tx1"/>
                </a:solidFill>
              </a:rPr>
              <a:t>For the EDINA project, we specify the meanings of the concept in the context of the school environment. </a:t>
            </a:r>
            <a:endParaRPr lang="en-GB" sz="2400" dirty="0" smtClean="0">
              <a:solidFill>
                <a:schemeClr val="tx1"/>
              </a:solidFill>
            </a:endParaRPr>
          </a:p>
          <a:p>
            <a:pPr marL="0" indent="0">
              <a:buNone/>
            </a:pPr>
            <a:endParaRPr lang="nl-BE" sz="2400" dirty="0">
              <a:solidFill>
                <a:schemeClr val="tx1"/>
              </a:solidFill>
            </a:endParaRPr>
          </a:p>
          <a:p>
            <a:pPr marL="0" indent="0">
              <a:buNone/>
            </a:pPr>
            <a:r>
              <a:rPr lang="en-GB" sz="2400" i="1" dirty="0">
                <a:solidFill>
                  <a:schemeClr val="tx1"/>
                </a:solidFill>
              </a:rPr>
              <a:t>The reality</a:t>
            </a:r>
            <a:r>
              <a:rPr lang="en-GB" sz="2400" dirty="0">
                <a:solidFill>
                  <a:schemeClr val="tx1"/>
                </a:solidFill>
              </a:rPr>
              <a:t>: </a:t>
            </a:r>
            <a:endParaRPr lang="nl-BE" sz="2400" dirty="0">
              <a:solidFill>
                <a:schemeClr val="tx1"/>
              </a:solidFill>
            </a:endParaRPr>
          </a:p>
          <a:p>
            <a:pPr marL="0" lvl="0" indent="0">
              <a:buNone/>
            </a:pPr>
            <a:r>
              <a:rPr lang="en-GB" sz="2400" dirty="0">
                <a:solidFill>
                  <a:schemeClr val="tx1"/>
                </a:solidFill>
              </a:rPr>
              <a:t>most of the classes, with or without NAM’s, are multilingual environments because of the presence of the individual multilingualism of students or teachers. </a:t>
            </a:r>
            <a:endParaRPr lang="nl-BE" sz="2400" dirty="0">
              <a:solidFill>
                <a:schemeClr val="tx1"/>
              </a:solidFill>
            </a:endParaRPr>
          </a:p>
        </p:txBody>
      </p:sp>
      <p:sp>
        <p:nvSpPr>
          <p:cNvPr id="35843" name="Rectangle 3"/>
          <p:cNvSpPr>
            <a:spLocks noGrp="1" noChangeArrowheads="1"/>
          </p:cNvSpPr>
          <p:nvPr>
            <p:ph type="title"/>
          </p:nvPr>
        </p:nvSpPr>
        <p:spPr>
          <a:xfrm>
            <a:off x="395536" y="1290981"/>
            <a:ext cx="8229600" cy="777875"/>
          </a:xfrm>
        </p:spPr>
        <p:txBody>
          <a:bodyPr>
            <a:normAutofit/>
          </a:bodyPr>
          <a:lstStyle/>
          <a:p>
            <a:pPr algn="l"/>
            <a:r>
              <a:rPr lang="en-GB" dirty="0" smtClean="0"/>
              <a:t>Multilingualism</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2F82B7D7-E4E5-481F-AFF9-CB9FD282E5B0}"/>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379243515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1758603"/>
            <a:ext cx="8229600" cy="2750517"/>
          </a:xfrm>
        </p:spPr>
        <p:txBody>
          <a:bodyPr>
            <a:normAutofit/>
          </a:bodyPr>
          <a:lstStyle/>
          <a:p>
            <a:pPr marL="0" indent="0">
              <a:buNone/>
            </a:pPr>
            <a:r>
              <a:rPr lang="en-GB" sz="2000" dirty="0" smtClean="0">
                <a:solidFill>
                  <a:schemeClr val="tx1"/>
                </a:solidFill>
              </a:rPr>
              <a:t>Most </a:t>
            </a:r>
            <a:r>
              <a:rPr lang="en-GB" sz="2000" dirty="0">
                <a:solidFill>
                  <a:schemeClr val="tx1"/>
                </a:solidFill>
              </a:rPr>
              <a:t>students obtain different multilingual repertoires; each of these repertoires is used in a specific context: a school, on the street, in public transport, …</a:t>
            </a:r>
            <a:endParaRPr lang="nl-BE" sz="2000" dirty="0">
              <a:solidFill>
                <a:schemeClr val="tx1"/>
              </a:solidFill>
            </a:endParaRPr>
          </a:p>
          <a:p>
            <a:pPr marL="0" indent="0">
              <a:buNone/>
            </a:pPr>
            <a:r>
              <a:rPr lang="en-GB" sz="2000" i="1" dirty="0">
                <a:solidFill>
                  <a:schemeClr val="tx1"/>
                </a:solidFill>
              </a:rPr>
              <a:t> </a:t>
            </a:r>
            <a:endParaRPr lang="nl-BE" sz="2000" dirty="0">
              <a:solidFill>
                <a:schemeClr val="tx1"/>
              </a:solidFill>
            </a:endParaRPr>
          </a:p>
          <a:p>
            <a:pPr marL="0" indent="0">
              <a:buNone/>
            </a:pPr>
            <a:r>
              <a:rPr lang="en-GB" sz="2000" i="1" dirty="0">
                <a:solidFill>
                  <a:schemeClr val="tx1"/>
                </a:solidFill>
              </a:rPr>
              <a:t>Functionality </a:t>
            </a:r>
            <a:r>
              <a:rPr lang="en-GB" sz="2000" i="1" dirty="0" err="1">
                <a:solidFill>
                  <a:schemeClr val="tx1"/>
                </a:solidFill>
              </a:rPr>
              <a:t>nr</a:t>
            </a:r>
            <a:r>
              <a:rPr lang="en-GB" sz="2000" i="1" dirty="0">
                <a:solidFill>
                  <a:schemeClr val="tx1"/>
                </a:solidFill>
              </a:rPr>
              <a:t> 1</a:t>
            </a:r>
            <a:r>
              <a:rPr lang="en-GB" sz="2000" dirty="0">
                <a:solidFill>
                  <a:schemeClr val="tx1"/>
                </a:solidFill>
              </a:rPr>
              <a:t>: </a:t>
            </a:r>
            <a:endParaRPr lang="nl-BE" sz="2000" dirty="0">
              <a:solidFill>
                <a:schemeClr val="tx1"/>
              </a:solidFill>
            </a:endParaRPr>
          </a:p>
          <a:p>
            <a:pPr marL="0" indent="0">
              <a:buNone/>
            </a:pPr>
            <a:r>
              <a:rPr lang="en-GB" sz="2000" dirty="0">
                <a:solidFill>
                  <a:schemeClr val="tx1"/>
                </a:solidFill>
              </a:rPr>
              <a:t>students </a:t>
            </a:r>
            <a:r>
              <a:rPr lang="en-GB" sz="2000" i="1" dirty="0">
                <a:solidFill>
                  <a:schemeClr val="tx1"/>
                </a:solidFill>
              </a:rPr>
              <a:t>mix</a:t>
            </a:r>
            <a:r>
              <a:rPr lang="en-GB" sz="2000" dirty="0">
                <a:solidFill>
                  <a:schemeClr val="tx1"/>
                </a:solidFill>
              </a:rPr>
              <a:t> these repertoires in every day conversations, ‘</a:t>
            </a:r>
            <a:r>
              <a:rPr lang="en-GB" sz="2000" dirty="0" err="1">
                <a:solidFill>
                  <a:schemeClr val="tx1"/>
                </a:solidFill>
              </a:rPr>
              <a:t>translanguaging</a:t>
            </a:r>
            <a:r>
              <a:rPr lang="en-GB" sz="2000" dirty="0">
                <a:solidFill>
                  <a:schemeClr val="tx1"/>
                </a:solidFill>
              </a:rPr>
              <a:t> as a practice’. This is the </a:t>
            </a:r>
            <a:r>
              <a:rPr lang="en-GB" sz="2000" i="1" dirty="0">
                <a:solidFill>
                  <a:schemeClr val="tx1"/>
                </a:solidFill>
              </a:rPr>
              <a:t>communicative</a:t>
            </a:r>
            <a:r>
              <a:rPr lang="en-GB" sz="2000" dirty="0">
                <a:solidFill>
                  <a:schemeClr val="tx1"/>
                </a:solidFill>
              </a:rPr>
              <a:t> functionality of </a:t>
            </a:r>
            <a:r>
              <a:rPr lang="en-GB" sz="2000" dirty="0" err="1">
                <a:solidFill>
                  <a:schemeClr val="tx1"/>
                </a:solidFill>
              </a:rPr>
              <a:t>translanguaging</a:t>
            </a:r>
            <a:r>
              <a:rPr lang="en-GB" sz="2000" dirty="0">
                <a:solidFill>
                  <a:schemeClr val="tx1"/>
                </a:solidFill>
              </a:rPr>
              <a:t>.</a:t>
            </a:r>
            <a:endParaRPr lang="nl-BE" sz="2000" dirty="0">
              <a:solidFill>
                <a:schemeClr val="tx1"/>
              </a:solidFill>
            </a:endParaRPr>
          </a:p>
        </p:txBody>
      </p:sp>
      <p:sp>
        <p:nvSpPr>
          <p:cNvPr id="35843" name="Rectangle 3"/>
          <p:cNvSpPr>
            <a:spLocks noGrp="1" noChangeArrowheads="1"/>
          </p:cNvSpPr>
          <p:nvPr>
            <p:ph type="title"/>
          </p:nvPr>
        </p:nvSpPr>
        <p:spPr>
          <a:xfrm>
            <a:off x="251520" y="764704"/>
            <a:ext cx="8229600" cy="777875"/>
          </a:xfrm>
        </p:spPr>
        <p:txBody>
          <a:bodyPr>
            <a:normAutofit/>
          </a:bodyPr>
          <a:lstStyle/>
          <a:p>
            <a:pPr algn="l"/>
            <a:r>
              <a:rPr lang="en-GB" dirty="0" smtClean="0"/>
              <a:t>Multilingualism</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50B14F48-85AF-407E-872F-9D73E5C12C59}"/>
              </a:ext>
            </a:extLst>
          </p:cNvPr>
          <p:cNvPicPr/>
          <p:nvPr/>
        </p:nvPicPr>
        <p:blipFill>
          <a:blip r:embed="rId4"/>
          <a:stretch>
            <a:fillRect/>
          </a:stretch>
        </p:blipFill>
        <p:spPr>
          <a:xfrm>
            <a:off x="6804248" y="429808"/>
            <a:ext cx="2321464" cy="1143001"/>
          </a:xfrm>
          <a:prstGeom prst="rect">
            <a:avLst/>
          </a:prstGeom>
        </p:spPr>
      </p:pic>
      <p:sp>
        <p:nvSpPr>
          <p:cNvPr id="6" name="Rectangle 2"/>
          <p:cNvSpPr txBox="1">
            <a:spLocks noChangeArrowheads="1"/>
          </p:cNvSpPr>
          <p:nvPr/>
        </p:nvSpPr>
        <p:spPr>
          <a:xfrm>
            <a:off x="467544" y="3789040"/>
            <a:ext cx="8229600" cy="2873017"/>
          </a:xfrm>
          <a:prstGeom prst="rect">
            <a:avLst/>
          </a:prstGeom>
        </p:spPr>
        <p:txBody>
          <a:bodyPr vert="horz" lIns="91440" tIns="45720" rIns="91440" bIns="45720" rtlCol="0">
            <a:normAutofit fontScale="55000" lnSpcReduction="20000"/>
          </a:bodyPr>
          <a:lstStyle>
            <a:lvl1pPr marL="342900" indent="-342900" algn="l" defTabSz="914400" rtl="0" eaLnBrk="1" latinLnBrk="0" hangingPunct="1">
              <a:spcBef>
                <a:spcPct val="20000"/>
              </a:spcBef>
              <a:buFontTx/>
              <a:buBlip>
                <a:blip r:embed="rId5"/>
              </a:buBlip>
              <a:defRPr sz="3200" kern="1200">
                <a:solidFill>
                  <a:srgbClr val="4D7335"/>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4D7335"/>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4D7335"/>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4D7335"/>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4D7335"/>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auto">
              <a:spcAft>
                <a:spcPts val="0"/>
              </a:spcAft>
              <a:buFontTx/>
              <a:buNone/>
            </a:pPr>
            <a:r>
              <a:rPr lang="en-US" dirty="0" smtClean="0"/>
              <a:t> </a:t>
            </a:r>
            <a:endParaRPr lang="nl-BE" sz="3400" dirty="0" smtClean="0"/>
          </a:p>
          <a:p>
            <a:pPr marL="0" indent="0" fontAlgn="auto">
              <a:spcAft>
                <a:spcPts val="0"/>
              </a:spcAft>
              <a:buFontTx/>
              <a:buNone/>
            </a:pPr>
            <a:endParaRPr lang="nl-BE" sz="3600" dirty="0" smtClean="0"/>
          </a:p>
          <a:p>
            <a:pPr marL="0" indent="0" fontAlgn="auto">
              <a:spcAft>
                <a:spcPts val="0"/>
              </a:spcAft>
              <a:buFontTx/>
              <a:buNone/>
            </a:pPr>
            <a:r>
              <a:rPr lang="en-GB" sz="3600" i="1" dirty="0" smtClean="0">
                <a:solidFill>
                  <a:schemeClr val="tx1"/>
                </a:solidFill>
              </a:rPr>
              <a:t>Functionality </a:t>
            </a:r>
            <a:r>
              <a:rPr lang="en-GB" sz="3600" i="1" dirty="0" err="1" smtClean="0">
                <a:solidFill>
                  <a:schemeClr val="tx1"/>
                </a:solidFill>
              </a:rPr>
              <a:t>nr</a:t>
            </a:r>
            <a:r>
              <a:rPr lang="en-GB" sz="3600" i="1" dirty="0" smtClean="0">
                <a:solidFill>
                  <a:schemeClr val="tx1"/>
                </a:solidFill>
              </a:rPr>
              <a:t> 2</a:t>
            </a:r>
            <a:r>
              <a:rPr lang="en-GB" sz="3600" dirty="0" smtClean="0">
                <a:solidFill>
                  <a:schemeClr val="tx1"/>
                </a:solidFill>
              </a:rPr>
              <a:t>: </a:t>
            </a:r>
            <a:endParaRPr lang="nl-BE" sz="3600" dirty="0" smtClean="0">
              <a:solidFill>
                <a:schemeClr val="tx1"/>
              </a:solidFill>
            </a:endParaRPr>
          </a:p>
          <a:p>
            <a:pPr marL="0" indent="0" fontAlgn="auto">
              <a:spcAft>
                <a:spcPts val="0"/>
              </a:spcAft>
              <a:buFontTx/>
              <a:buNone/>
            </a:pPr>
            <a:r>
              <a:rPr lang="en-GB" sz="3600" dirty="0" smtClean="0">
                <a:solidFill>
                  <a:schemeClr val="tx1"/>
                </a:solidFill>
              </a:rPr>
              <a:t>make use of this </a:t>
            </a:r>
            <a:r>
              <a:rPr lang="en-GB" sz="3600" dirty="0" err="1" smtClean="0">
                <a:solidFill>
                  <a:schemeClr val="tx1"/>
                </a:solidFill>
              </a:rPr>
              <a:t>translanguaging</a:t>
            </a:r>
            <a:r>
              <a:rPr lang="en-GB" sz="3600" dirty="0" smtClean="0">
                <a:solidFill>
                  <a:schemeClr val="tx1"/>
                </a:solidFill>
              </a:rPr>
              <a:t> realities in order to empower the learning processes of students.</a:t>
            </a:r>
          </a:p>
          <a:p>
            <a:pPr marL="0" indent="0" fontAlgn="auto">
              <a:spcAft>
                <a:spcPts val="0"/>
              </a:spcAft>
              <a:buFontTx/>
              <a:buNone/>
            </a:pPr>
            <a:endParaRPr lang="en-GB" sz="3600" dirty="0" smtClean="0">
              <a:solidFill>
                <a:schemeClr val="tx1"/>
              </a:solidFill>
            </a:endParaRPr>
          </a:p>
          <a:p>
            <a:pPr marL="0" indent="0" fontAlgn="auto">
              <a:spcAft>
                <a:spcPts val="0"/>
              </a:spcAft>
              <a:buFontTx/>
              <a:buNone/>
            </a:pPr>
            <a:r>
              <a:rPr lang="en-GB" sz="3600" dirty="0" smtClean="0">
                <a:solidFill>
                  <a:schemeClr val="tx1"/>
                </a:solidFill>
              </a:rPr>
              <a:t>This is: </a:t>
            </a:r>
            <a:endParaRPr lang="nl-BE" sz="3600" dirty="0" smtClean="0">
              <a:solidFill>
                <a:schemeClr val="tx1"/>
              </a:solidFill>
            </a:endParaRPr>
          </a:p>
          <a:p>
            <a:pPr marL="0" indent="0" fontAlgn="auto">
              <a:spcAft>
                <a:spcPts val="0"/>
              </a:spcAft>
              <a:buFontTx/>
              <a:buNone/>
            </a:pPr>
            <a:r>
              <a:rPr lang="en-GB" sz="3600" dirty="0" smtClean="0">
                <a:solidFill>
                  <a:schemeClr val="tx1"/>
                </a:solidFill>
              </a:rPr>
              <a:t>‘functional multilingual learning’: exploiting the ML repertoires of NAM’s as didactic capital for learning</a:t>
            </a:r>
            <a:endParaRPr lang="nl-BE" sz="3600" dirty="0" smtClean="0">
              <a:solidFill>
                <a:schemeClr val="tx1"/>
              </a:solidFill>
            </a:endParaRPr>
          </a:p>
          <a:p>
            <a:pPr marL="0" indent="0" fontAlgn="auto">
              <a:spcAft>
                <a:spcPts val="0"/>
              </a:spcAft>
              <a:buFontTx/>
              <a:buNone/>
            </a:pPr>
            <a:endParaRPr lang="nl-BE" sz="3600" dirty="0" smtClean="0">
              <a:solidFill>
                <a:schemeClr val="tx1"/>
              </a:solidFill>
            </a:endParaRPr>
          </a:p>
        </p:txBody>
      </p:sp>
    </p:spTree>
    <p:extLst>
      <p:ext uri="{BB962C8B-B14F-4D97-AF65-F5344CB8AC3E}">
        <p14:creationId xmlns:p14="http://schemas.microsoft.com/office/powerpoint/2010/main" val="25890663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title"/>
          </p:nvPr>
        </p:nvSpPr>
        <p:spPr>
          <a:xfrm>
            <a:off x="395536" y="1482793"/>
            <a:ext cx="8229600" cy="777875"/>
          </a:xfrm>
        </p:spPr>
        <p:txBody>
          <a:bodyPr>
            <a:normAutofit fontScale="90000"/>
          </a:bodyPr>
          <a:lstStyle/>
          <a:p>
            <a:pPr algn="l"/>
            <a:r>
              <a:rPr lang="en-US" sz="4900" dirty="0"/>
              <a:t/>
            </a:r>
            <a:br>
              <a:rPr lang="en-US" sz="4900" dirty="0"/>
            </a:br>
            <a:r>
              <a:rPr lang="en-GB" sz="3600" dirty="0" smtClean="0"/>
              <a:t>L</a:t>
            </a:r>
            <a:r>
              <a:rPr lang="nl-BE" sz="3600" dirty="0" err="1"/>
              <a:t>anguage</a:t>
            </a:r>
            <a:r>
              <a:rPr lang="nl-BE" sz="3600" dirty="0"/>
              <a:t> </a:t>
            </a:r>
            <a:r>
              <a:rPr lang="nl-BE" sz="3600" dirty="0" err="1" smtClean="0"/>
              <a:t>acquisition</a:t>
            </a:r>
            <a:r>
              <a:rPr lang="nl-BE" sz="3600" dirty="0" smtClean="0"/>
              <a:t>/</a:t>
            </a:r>
            <a:r>
              <a:rPr lang="nl-BE" sz="3600" dirty="0" err="1" smtClean="0"/>
              <a:t>learning</a:t>
            </a:r>
            <a:r>
              <a:rPr lang="nl-BE" sz="3600" dirty="0" smtClean="0"/>
              <a:t> </a:t>
            </a:r>
            <a:r>
              <a:rPr lang="nl-BE" sz="3600" dirty="0" err="1" smtClean="0"/>
              <a:t>processes</a:t>
            </a:r>
            <a:r>
              <a:rPr lang="nl-BE" sz="3600" dirty="0"/>
              <a:t/>
            </a:r>
            <a:br>
              <a:rPr lang="nl-BE" sz="3600" dirty="0"/>
            </a:b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6" name="Picture 1">
            <a:extLst>
              <a:ext uri="{FF2B5EF4-FFF2-40B4-BE49-F238E27FC236}">
                <a16:creationId xmlns:a16="http://schemas.microsoft.com/office/drawing/2014/main" xmlns="" id="{64080322-DFB0-4076-87D0-9D2034D06B22}"/>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187624" y="2260668"/>
            <a:ext cx="7077472" cy="4536505"/>
          </a:xfrm>
          <a:prstGeom prst="rect">
            <a:avLst/>
          </a:prstGeom>
          <a:noFill/>
          <a:ln>
            <a:noFill/>
          </a:ln>
        </p:spPr>
      </p:pic>
      <p:pic>
        <p:nvPicPr>
          <p:cNvPr id="7" name="Afbeelding 6">
            <a:extLst>
              <a:ext uri="{FF2B5EF4-FFF2-40B4-BE49-F238E27FC236}">
                <a16:creationId xmlns:a16="http://schemas.microsoft.com/office/drawing/2014/main" xmlns="" id="{07621D9B-0829-4F5B-B904-5D582B387B99}"/>
              </a:ext>
            </a:extLst>
          </p:cNvPr>
          <p:cNvPicPr/>
          <p:nvPr/>
        </p:nvPicPr>
        <p:blipFill>
          <a:blip r:embed="rId5"/>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213212931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title"/>
          </p:nvPr>
        </p:nvSpPr>
        <p:spPr>
          <a:xfrm>
            <a:off x="251520" y="764705"/>
            <a:ext cx="8229600" cy="432048"/>
          </a:xfrm>
        </p:spPr>
        <p:txBody>
          <a:bodyPr>
            <a:normAutofit fontScale="90000"/>
          </a:bodyPr>
          <a:lstStyle/>
          <a:p>
            <a:pPr algn="l"/>
            <a:r>
              <a:rPr lang="en-US" sz="4900" dirty="0"/>
              <a:t/>
            </a:r>
            <a:br>
              <a:rPr lang="en-US" sz="4900" dirty="0"/>
            </a:br>
            <a:r>
              <a:rPr lang="en-US" sz="4900" dirty="0"/>
              <a:t/>
            </a:r>
            <a:br>
              <a:rPr lang="en-US" sz="4900" dirty="0"/>
            </a:br>
            <a:r>
              <a:rPr lang="en-US" sz="4900" dirty="0"/>
              <a:t/>
            </a:r>
            <a:br>
              <a:rPr lang="en-US" sz="4900" dirty="0"/>
            </a:br>
            <a:r>
              <a:rPr lang="en-US" sz="4900" dirty="0"/>
              <a:t/>
            </a:r>
            <a:br>
              <a:rPr lang="en-US" sz="4900" dirty="0"/>
            </a:br>
            <a:r>
              <a:rPr lang="nl-BE" dirty="0"/>
              <a:t/>
            </a:r>
            <a:br>
              <a:rPr lang="nl-BE" dirty="0"/>
            </a:br>
            <a:r>
              <a:rPr lang="nl-BE" dirty="0"/>
              <a:t/>
            </a:r>
            <a:br>
              <a:rPr lang="nl-BE" dirty="0"/>
            </a:br>
            <a:r>
              <a:rPr lang="nl-BE" dirty="0"/>
              <a:t/>
            </a:r>
            <a:br>
              <a:rPr lang="nl-BE" dirty="0"/>
            </a:br>
            <a:r>
              <a:rPr lang="nl-BE" sz="3600" dirty="0"/>
              <a:t/>
            </a:r>
            <a:br>
              <a:rPr lang="nl-BE" sz="3600" dirty="0"/>
            </a:b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7" name="Picture 2">
            <a:extLst>
              <a:ext uri="{FF2B5EF4-FFF2-40B4-BE49-F238E27FC236}">
                <a16:creationId xmlns:a16="http://schemas.microsoft.com/office/drawing/2014/main" xmlns="" id="{A611F56F-9B25-4E71-845C-5F22452DE09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958102" y="1196753"/>
            <a:ext cx="7437512" cy="5472606"/>
          </a:xfrm>
          <a:prstGeom prst="rect">
            <a:avLst/>
          </a:prstGeom>
          <a:noFill/>
          <a:ln>
            <a:noFill/>
          </a:ln>
        </p:spPr>
      </p:pic>
      <p:pic>
        <p:nvPicPr>
          <p:cNvPr id="8" name="Afbeelding 7">
            <a:extLst>
              <a:ext uri="{FF2B5EF4-FFF2-40B4-BE49-F238E27FC236}">
                <a16:creationId xmlns:a16="http://schemas.microsoft.com/office/drawing/2014/main" xmlns="" id="{08A3BA1D-48A7-4A2D-97B9-ECCB936C3518}"/>
              </a:ext>
            </a:extLst>
          </p:cNvPr>
          <p:cNvPicPr/>
          <p:nvPr/>
        </p:nvPicPr>
        <p:blipFill>
          <a:blip r:embed="rId5"/>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293280618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39552" y="2852936"/>
            <a:ext cx="8229600" cy="3384376"/>
          </a:xfrm>
        </p:spPr>
        <p:txBody>
          <a:bodyPr>
            <a:normAutofit fontScale="85000" lnSpcReduction="20000"/>
          </a:bodyPr>
          <a:lstStyle/>
          <a:p>
            <a:pPr marL="0" indent="0">
              <a:buNone/>
            </a:pPr>
            <a:r>
              <a:rPr lang="en-GB" sz="2800" dirty="0" smtClean="0">
                <a:solidFill>
                  <a:schemeClr val="tx1"/>
                </a:solidFill>
              </a:rPr>
              <a:t>Our ideas </a:t>
            </a:r>
            <a:r>
              <a:rPr lang="en-GB" sz="2800" dirty="0">
                <a:solidFill>
                  <a:schemeClr val="tx1"/>
                </a:solidFill>
              </a:rPr>
              <a:t>of assessment: </a:t>
            </a:r>
            <a:endParaRPr lang="nl-BE" sz="2800" dirty="0">
              <a:solidFill>
                <a:schemeClr val="tx1"/>
              </a:solidFill>
            </a:endParaRPr>
          </a:p>
          <a:p>
            <a:pPr>
              <a:buFont typeface="Arial" panose="020B0604020202020204" pitchFamily="34" charset="0"/>
              <a:buChar char="•"/>
            </a:pPr>
            <a:r>
              <a:rPr lang="en-GB" sz="2800" dirty="0">
                <a:solidFill>
                  <a:schemeClr val="tx1"/>
                </a:solidFill>
              </a:rPr>
              <a:t>instruction/learning should not be segregated from evaluation, instead both should be integrated.</a:t>
            </a:r>
            <a:endParaRPr lang="nl-BE" sz="2800" dirty="0">
              <a:solidFill>
                <a:schemeClr val="tx1"/>
              </a:solidFill>
            </a:endParaRPr>
          </a:p>
          <a:p>
            <a:pPr>
              <a:buFont typeface="Arial" panose="020B0604020202020204" pitchFamily="34" charset="0"/>
              <a:buChar char="•"/>
            </a:pPr>
            <a:r>
              <a:rPr lang="en-GB" sz="2800" dirty="0" smtClean="0">
                <a:solidFill>
                  <a:schemeClr val="tx1"/>
                </a:solidFill>
              </a:rPr>
              <a:t>opens </a:t>
            </a:r>
            <a:r>
              <a:rPr lang="en-GB" sz="2800" dirty="0">
                <a:solidFill>
                  <a:schemeClr val="tx1"/>
                </a:solidFill>
              </a:rPr>
              <a:t>up opportunities for alternative assessments: </a:t>
            </a:r>
            <a:endParaRPr lang="nl-BE" sz="2800" dirty="0">
              <a:solidFill>
                <a:schemeClr val="tx1"/>
              </a:solidFill>
            </a:endParaRPr>
          </a:p>
          <a:p>
            <a:pPr>
              <a:buFont typeface="Arial" panose="020B0604020202020204" pitchFamily="34" charset="0"/>
              <a:buChar char="•"/>
            </a:pPr>
            <a:r>
              <a:rPr lang="en-GB" sz="2800" dirty="0">
                <a:solidFill>
                  <a:schemeClr val="tx1"/>
                </a:solidFill>
              </a:rPr>
              <a:t>feedback, feed forward, group assessment, co-assessment, … </a:t>
            </a:r>
            <a:endParaRPr lang="nl-BE" sz="2800" dirty="0">
              <a:solidFill>
                <a:schemeClr val="tx1"/>
              </a:solidFill>
            </a:endParaRPr>
          </a:p>
          <a:p>
            <a:pPr marL="0" indent="0">
              <a:buNone/>
            </a:pPr>
            <a:r>
              <a:rPr lang="en-GB" dirty="0">
                <a:solidFill>
                  <a:schemeClr val="tx1"/>
                </a:solidFill>
              </a:rPr>
              <a:t> </a:t>
            </a:r>
            <a:endParaRPr lang="nl-BE" dirty="0">
              <a:solidFill>
                <a:schemeClr val="tx1"/>
              </a:solidFill>
            </a:endParaRPr>
          </a:p>
          <a:p>
            <a:pPr marL="0" indent="0">
              <a:buNone/>
            </a:pPr>
            <a:r>
              <a:rPr lang="en-GB" sz="2300" dirty="0">
                <a:solidFill>
                  <a:schemeClr val="tx1"/>
                </a:solidFill>
              </a:rPr>
              <a:t>This relates to </a:t>
            </a:r>
          </a:p>
          <a:p>
            <a:pPr marL="0" indent="0">
              <a:buNone/>
            </a:pPr>
            <a:r>
              <a:rPr lang="en-GB" sz="2300" dirty="0">
                <a:solidFill>
                  <a:schemeClr val="tx1"/>
                </a:solidFill>
              </a:rPr>
              <a:t>dynamic assessment: feedback in increasingly complex and challenging tasks (Swanson &amp; Luthier, 2001),</a:t>
            </a:r>
          </a:p>
          <a:p>
            <a:pPr marL="0" indent="0">
              <a:buNone/>
            </a:pPr>
            <a:r>
              <a:rPr lang="en-GB" sz="2300" dirty="0">
                <a:solidFill>
                  <a:schemeClr val="tx1"/>
                </a:solidFill>
              </a:rPr>
              <a:t>Vygotsky’s Zone of Proximal Development (ZPD - 1978)</a:t>
            </a:r>
            <a:endParaRPr lang="nl-BE" sz="2300" dirty="0">
              <a:solidFill>
                <a:schemeClr val="tx1"/>
              </a:solidFill>
            </a:endParaRPr>
          </a:p>
          <a:p>
            <a:pPr marL="0" indent="0">
              <a:buNone/>
            </a:pPr>
            <a:endParaRPr lang="en-US" dirty="0"/>
          </a:p>
        </p:txBody>
      </p:sp>
      <p:sp>
        <p:nvSpPr>
          <p:cNvPr id="35843" name="Rectangle 3"/>
          <p:cNvSpPr>
            <a:spLocks noGrp="1" noChangeArrowheads="1"/>
          </p:cNvSpPr>
          <p:nvPr>
            <p:ph type="title"/>
          </p:nvPr>
        </p:nvSpPr>
        <p:spPr>
          <a:xfrm>
            <a:off x="395536" y="1572809"/>
            <a:ext cx="8229600" cy="777875"/>
          </a:xfrm>
        </p:spPr>
        <p:txBody>
          <a:bodyPr>
            <a:normAutofit/>
          </a:bodyPr>
          <a:lstStyle/>
          <a:p>
            <a:pPr algn="l"/>
            <a:r>
              <a:rPr lang="en-US" sz="3600" dirty="0" smtClean="0"/>
              <a:t>Assessment</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6" name="Afbeelding 5">
            <a:extLst>
              <a:ext uri="{FF2B5EF4-FFF2-40B4-BE49-F238E27FC236}">
                <a16:creationId xmlns:a16="http://schemas.microsoft.com/office/drawing/2014/main" xmlns="" id="{45E3BACD-DC89-4514-8111-AFF13A306CCF}"/>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30445154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1542579"/>
            <a:ext cx="8229600" cy="4694733"/>
          </a:xfrm>
        </p:spPr>
        <p:txBody>
          <a:bodyPr>
            <a:normAutofit/>
          </a:bodyPr>
          <a:lstStyle/>
          <a:p>
            <a:pPr marL="0" indent="0">
              <a:buNone/>
            </a:pPr>
            <a:endParaRPr lang="en-GB" dirty="0"/>
          </a:p>
          <a:p>
            <a:pPr marL="0" indent="0">
              <a:buNone/>
            </a:pPr>
            <a:endParaRPr lang="en-US" dirty="0"/>
          </a:p>
        </p:txBody>
      </p:sp>
      <p:sp>
        <p:nvSpPr>
          <p:cNvPr id="35843" name="Rectangle 3"/>
          <p:cNvSpPr>
            <a:spLocks noGrp="1" noChangeArrowheads="1"/>
          </p:cNvSpPr>
          <p:nvPr>
            <p:ph type="title"/>
          </p:nvPr>
        </p:nvSpPr>
        <p:spPr>
          <a:xfrm>
            <a:off x="611560" y="1427005"/>
            <a:ext cx="8229600" cy="777875"/>
          </a:xfrm>
        </p:spPr>
        <p:txBody>
          <a:bodyPr>
            <a:normAutofit fontScale="90000"/>
          </a:bodyPr>
          <a:lstStyle/>
          <a:p>
            <a:pPr algn="l"/>
            <a:r>
              <a:rPr lang="en-US" sz="4900" dirty="0" smtClean="0"/>
              <a:t>Assessment</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Picture 5">
            <a:extLst>
              <a:ext uri="{FF2B5EF4-FFF2-40B4-BE49-F238E27FC236}">
                <a16:creationId xmlns:a16="http://schemas.microsoft.com/office/drawing/2014/main" xmlns="" id="{82063C45-7C23-4A4E-A3C8-9153FF67F64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906128" y="2089305"/>
            <a:ext cx="6091634" cy="4639781"/>
          </a:xfrm>
          <a:prstGeom prst="rect">
            <a:avLst/>
          </a:prstGeom>
          <a:noFill/>
          <a:ln>
            <a:noFill/>
          </a:ln>
        </p:spPr>
      </p:pic>
      <p:pic>
        <p:nvPicPr>
          <p:cNvPr id="6" name="Afbeelding 5">
            <a:extLst>
              <a:ext uri="{FF2B5EF4-FFF2-40B4-BE49-F238E27FC236}">
                <a16:creationId xmlns:a16="http://schemas.microsoft.com/office/drawing/2014/main" xmlns="" id="{2D1647F3-691E-4B91-81B5-934D632A4520}"/>
              </a:ext>
            </a:extLst>
          </p:cNvPr>
          <p:cNvPicPr/>
          <p:nvPr/>
        </p:nvPicPr>
        <p:blipFill>
          <a:blip r:embed="rId5"/>
          <a:stretch>
            <a:fillRect/>
          </a:stretch>
        </p:blipFill>
        <p:spPr>
          <a:xfrm>
            <a:off x="6804248" y="429808"/>
            <a:ext cx="2321464" cy="1143001"/>
          </a:xfrm>
          <a:prstGeom prst="rect">
            <a:avLst/>
          </a:prstGeom>
        </p:spPr>
      </p:pic>
      <p:sp>
        <p:nvSpPr>
          <p:cNvPr id="2" name="TextBox 1"/>
          <p:cNvSpPr txBox="1"/>
          <p:nvPr/>
        </p:nvSpPr>
        <p:spPr>
          <a:xfrm>
            <a:off x="3923928" y="2420888"/>
            <a:ext cx="2520280" cy="648072"/>
          </a:xfrm>
          <a:prstGeom prst="rect">
            <a:avLst/>
          </a:prstGeom>
          <a:solidFill>
            <a:schemeClr val="bg1"/>
          </a:solidFill>
        </p:spPr>
        <p:txBody>
          <a:bodyPr wrap="square" rtlCol="0">
            <a:spAutoFit/>
          </a:bodyPr>
          <a:lstStyle/>
          <a:p>
            <a:endParaRPr lang="nl-BE" dirty="0"/>
          </a:p>
        </p:txBody>
      </p:sp>
    </p:spTree>
    <p:extLst>
      <p:ext uri="{BB962C8B-B14F-4D97-AF65-F5344CB8AC3E}">
        <p14:creationId xmlns:p14="http://schemas.microsoft.com/office/powerpoint/2010/main" val="180745057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527340" y="3068960"/>
            <a:ext cx="8229600" cy="3196394"/>
          </a:xfrm>
        </p:spPr>
        <p:txBody>
          <a:bodyPr>
            <a:normAutofit fontScale="62500" lnSpcReduction="20000"/>
          </a:bodyPr>
          <a:lstStyle/>
          <a:p>
            <a:pPr>
              <a:buFont typeface="Arial" panose="020B0604020202020204" pitchFamily="34" charset="0"/>
              <a:buChar char="•"/>
            </a:pPr>
            <a:r>
              <a:rPr lang="en-GB" dirty="0" smtClean="0">
                <a:solidFill>
                  <a:schemeClr val="tx1"/>
                </a:solidFill>
              </a:rPr>
              <a:t>Transitions are moments of uncertainty, of unease, of fear (social emotional well being) and of potential exclusion and gatekeeping (role of assessment)</a:t>
            </a:r>
          </a:p>
          <a:p>
            <a:pPr>
              <a:buFont typeface="Arial" panose="020B0604020202020204" pitchFamily="34" charset="0"/>
              <a:buChar char="•"/>
            </a:pPr>
            <a:endParaRPr lang="en-GB" dirty="0" smtClean="0">
              <a:solidFill>
                <a:schemeClr val="tx1"/>
              </a:solidFill>
            </a:endParaRPr>
          </a:p>
          <a:p>
            <a:pPr>
              <a:buFont typeface="Arial" panose="020B0604020202020204" pitchFamily="34" charset="0"/>
              <a:buChar char="•"/>
            </a:pPr>
            <a:r>
              <a:rPr lang="en-GB" dirty="0" smtClean="0">
                <a:solidFill>
                  <a:schemeClr val="tx1"/>
                </a:solidFill>
              </a:rPr>
              <a:t>Importance of communication within the whole school team and as part of a whole school </a:t>
            </a:r>
            <a:r>
              <a:rPr lang="en-GB" dirty="0" smtClean="0">
                <a:solidFill>
                  <a:schemeClr val="tx1"/>
                </a:solidFill>
              </a:rPr>
              <a:t>policy.</a:t>
            </a:r>
            <a:endParaRPr lang="en-GB" dirty="0" smtClean="0">
              <a:solidFill>
                <a:schemeClr val="tx1"/>
              </a:solidFill>
            </a:endParaRPr>
          </a:p>
          <a:p>
            <a:pPr>
              <a:buFont typeface="Arial" panose="020B0604020202020204" pitchFamily="34" charset="0"/>
              <a:buChar char="•"/>
            </a:pPr>
            <a:endParaRPr lang="en-GB" dirty="0">
              <a:solidFill>
                <a:schemeClr val="tx1"/>
              </a:solidFill>
            </a:endParaRPr>
          </a:p>
          <a:p>
            <a:pPr>
              <a:buFont typeface="Arial" panose="020B0604020202020204" pitchFamily="34" charset="0"/>
              <a:buChar char="•"/>
            </a:pPr>
            <a:r>
              <a:rPr lang="en-GB" dirty="0" smtClean="0">
                <a:solidFill>
                  <a:schemeClr val="tx1"/>
                </a:solidFill>
              </a:rPr>
              <a:t>Give agency to NAM pupils and their </a:t>
            </a:r>
            <a:r>
              <a:rPr lang="en-GB" dirty="0" smtClean="0">
                <a:solidFill>
                  <a:schemeClr val="tx1"/>
                </a:solidFill>
              </a:rPr>
              <a:t>parents.</a:t>
            </a:r>
            <a:endParaRPr lang="en-GB" dirty="0" smtClean="0">
              <a:solidFill>
                <a:schemeClr val="tx1"/>
              </a:solidFill>
            </a:endParaRPr>
          </a:p>
          <a:p>
            <a:pPr>
              <a:buFont typeface="Arial" panose="020B0604020202020204" pitchFamily="34" charset="0"/>
              <a:buChar char="•"/>
            </a:pPr>
            <a:endParaRPr lang="en-GB" dirty="0">
              <a:solidFill>
                <a:schemeClr val="tx1"/>
              </a:solidFill>
            </a:endParaRPr>
          </a:p>
          <a:p>
            <a:pPr>
              <a:buFont typeface="Arial" panose="020B0604020202020204" pitchFamily="34" charset="0"/>
              <a:buChar char="•"/>
            </a:pPr>
            <a:r>
              <a:rPr lang="en-GB" dirty="0">
                <a:solidFill>
                  <a:schemeClr val="tx1"/>
                </a:solidFill>
              </a:rPr>
              <a:t>A NAM policy is as integrated as possible in the mainstream </a:t>
            </a:r>
            <a:r>
              <a:rPr lang="en-GB" dirty="0" smtClean="0">
                <a:solidFill>
                  <a:schemeClr val="tx1"/>
                </a:solidFill>
              </a:rPr>
              <a:t>activities and structures </a:t>
            </a:r>
            <a:r>
              <a:rPr lang="en-GB" dirty="0">
                <a:solidFill>
                  <a:schemeClr val="tx1"/>
                </a:solidFill>
              </a:rPr>
              <a:t>of the school and the </a:t>
            </a:r>
            <a:r>
              <a:rPr lang="en-GB" dirty="0" smtClean="0">
                <a:solidFill>
                  <a:schemeClr val="tx1"/>
                </a:solidFill>
              </a:rPr>
              <a:t>classroom.</a:t>
            </a:r>
            <a:endParaRPr lang="en-GB" dirty="0">
              <a:solidFill>
                <a:schemeClr val="tx1"/>
              </a:solidFill>
            </a:endParaRPr>
          </a:p>
        </p:txBody>
      </p:sp>
      <p:sp>
        <p:nvSpPr>
          <p:cNvPr id="35843" name="Rectangle 3"/>
          <p:cNvSpPr>
            <a:spLocks noGrp="1" noChangeArrowheads="1"/>
          </p:cNvSpPr>
          <p:nvPr>
            <p:ph type="title"/>
          </p:nvPr>
        </p:nvSpPr>
        <p:spPr>
          <a:xfrm>
            <a:off x="536955" y="1844824"/>
            <a:ext cx="8229600" cy="777875"/>
          </a:xfrm>
        </p:spPr>
        <p:txBody>
          <a:bodyPr>
            <a:normAutofit/>
          </a:bodyPr>
          <a:lstStyle/>
          <a:p>
            <a:pPr algn="l"/>
            <a:r>
              <a:rPr lang="en-US" sz="3600" dirty="0" smtClean="0"/>
              <a:t>Transitions and inclusion</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6" name="Afbeelding 5">
            <a:extLst>
              <a:ext uri="{FF2B5EF4-FFF2-40B4-BE49-F238E27FC236}">
                <a16:creationId xmlns:a16="http://schemas.microsoft.com/office/drawing/2014/main" xmlns="" id="{52432DD6-130A-47E5-BB7E-6E2566227B1C}"/>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33778444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1542579"/>
            <a:ext cx="8229600" cy="4694733"/>
          </a:xfrm>
        </p:spPr>
        <p:txBody>
          <a:bodyPr>
            <a:normAutofit/>
          </a:bodyPr>
          <a:lstStyle/>
          <a:p>
            <a:pPr marL="0" indent="0">
              <a:buNone/>
            </a:pPr>
            <a:r>
              <a:rPr lang="en-US" dirty="0"/>
              <a:t> </a:t>
            </a:r>
            <a:endParaRPr lang="nl-BE" dirty="0"/>
          </a:p>
          <a:p>
            <a:pPr>
              <a:buNone/>
            </a:pPr>
            <a:endParaRPr lang="en-US" sz="1400" dirty="0">
              <a:solidFill>
                <a:schemeClr val="tx1"/>
              </a:solidFill>
            </a:endParaRPr>
          </a:p>
        </p:txBody>
      </p:sp>
      <p:sp>
        <p:nvSpPr>
          <p:cNvPr id="35843" name="Rectangle 3"/>
          <p:cNvSpPr>
            <a:spLocks noGrp="1" noChangeArrowheads="1"/>
          </p:cNvSpPr>
          <p:nvPr>
            <p:ph type="title"/>
          </p:nvPr>
        </p:nvSpPr>
        <p:spPr>
          <a:xfrm>
            <a:off x="611560" y="2636912"/>
            <a:ext cx="7776864" cy="777875"/>
          </a:xfrm>
        </p:spPr>
        <p:txBody>
          <a:bodyPr>
            <a:normAutofit fontScale="90000"/>
          </a:bodyPr>
          <a:lstStyle/>
          <a:p>
            <a:pPr algn="l"/>
            <a:r>
              <a:rPr lang="en-US" sz="4900" dirty="0"/>
              <a:t/>
            </a:r>
            <a:br>
              <a:rPr lang="en-US" sz="4900" dirty="0"/>
            </a:br>
            <a:r>
              <a:rPr lang="en-US" sz="4900" dirty="0"/>
              <a:t/>
            </a:r>
            <a:br>
              <a:rPr lang="en-US" sz="4900" dirty="0"/>
            </a:br>
            <a:r>
              <a:rPr lang="en-US" sz="2700" dirty="0" smtClean="0"/>
              <a:t>EDINA </a:t>
            </a:r>
            <a:r>
              <a:rPr lang="en-US" sz="2700" b="0" dirty="0" smtClean="0">
                <a:solidFill>
                  <a:schemeClr val="tx1"/>
                </a:solidFill>
              </a:rPr>
              <a:t>is about strengthening school policies and teacher competencies in dealing with the challenges of NAM’s and EX-NAM’s in education and in society at large.</a:t>
            </a:r>
            <a:br>
              <a:rPr lang="en-US" sz="2700" b="0" dirty="0" smtClean="0">
                <a:solidFill>
                  <a:schemeClr val="tx1"/>
                </a:solidFill>
              </a:rPr>
            </a:br>
            <a:r>
              <a:rPr lang="en-US" sz="2700" b="0" dirty="0">
                <a:solidFill>
                  <a:schemeClr val="tx1"/>
                </a:solidFill>
              </a:rPr>
              <a:t/>
            </a:r>
            <a:br>
              <a:rPr lang="en-US" sz="2700" b="0" dirty="0">
                <a:solidFill>
                  <a:schemeClr val="tx1"/>
                </a:solidFill>
              </a:rPr>
            </a:br>
            <a:r>
              <a:rPr lang="en-US" sz="2700" b="0" dirty="0" smtClean="0">
                <a:solidFill>
                  <a:schemeClr val="tx1"/>
                </a:solidFill>
              </a:rPr>
              <a:t>A strong focus in most NAM policies is on language and learning the language of schooling. So a school language policy for NAM’s needs to be research and evidence based.</a:t>
            </a:r>
            <a:br>
              <a:rPr lang="en-US" sz="2700" b="0" dirty="0" smtClean="0">
                <a:solidFill>
                  <a:schemeClr val="tx1"/>
                </a:solidFill>
              </a:rPr>
            </a:br>
            <a:r>
              <a:rPr lang="en-US" sz="2700" b="0" dirty="0">
                <a:solidFill>
                  <a:schemeClr val="tx1"/>
                </a:solidFill>
              </a:rPr>
              <a:t/>
            </a:r>
            <a:br>
              <a:rPr lang="en-US" sz="2700" b="0" dirty="0">
                <a:solidFill>
                  <a:schemeClr val="tx1"/>
                </a:solidFill>
              </a:rPr>
            </a:br>
            <a:r>
              <a:rPr lang="en-US" sz="2700" b="0" dirty="0">
                <a:solidFill>
                  <a:schemeClr val="tx1"/>
                </a:solidFill>
              </a:rPr>
              <a:t>C</a:t>
            </a:r>
            <a:r>
              <a:rPr lang="en-US" sz="2700" b="0" dirty="0" smtClean="0">
                <a:solidFill>
                  <a:schemeClr val="tx1"/>
                </a:solidFill>
              </a:rPr>
              <a:t>oncepts </a:t>
            </a:r>
            <a:r>
              <a:rPr lang="en-US" sz="2700" b="0" dirty="0">
                <a:solidFill>
                  <a:schemeClr val="tx1"/>
                </a:solidFill>
              </a:rPr>
              <a:t>and principles </a:t>
            </a:r>
            <a:r>
              <a:rPr lang="en-US" sz="2700" b="0" dirty="0" smtClean="0">
                <a:solidFill>
                  <a:schemeClr val="tx1"/>
                </a:solidFill>
              </a:rPr>
              <a:t>that are pivotal in EDINA.</a:t>
            </a:r>
            <a:endParaRPr lang="nl-NL" sz="2700" b="0" dirty="0">
              <a:solidFill>
                <a:schemeClr val="tx1"/>
              </a:solidFill>
            </a:endParaRPr>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3841BC91-DD9F-4457-8898-9D753F1067D7}"/>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294193156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2708920"/>
            <a:ext cx="8229600" cy="3096344"/>
          </a:xfrm>
        </p:spPr>
        <p:txBody>
          <a:bodyPr>
            <a:normAutofit/>
          </a:bodyPr>
          <a:lstStyle/>
          <a:p>
            <a:pPr>
              <a:buFont typeface="Arial" panose="020B0604020202020204" pitchFamily="34" charset="0"/>
              <a:buChar char="•"/>
            </a:pPr>
            <a:r>
              <a:rPr lang="en-US" sz="2000" dirty="0" smtClean="0">
                <a:solidFill>
                  <a:schemeClr val="tx1"/>
                </a:solidFill>
              </a:rPr>
              <a:t>Strive for equity and excellence. Beyond a binary way of thinking.</a:t>
            </a:r>
          </a:p>
          <a:p>
            <a:pPr>
              <a:buFont typeface="Arial" panose="020B0604020202020204" pitchFamily="34" charset="0"/>
              <a:buChar char="•"/>
            </a:pPr>
            <a:r>
              <a:rPr lang="en-US" sz="2000" dirty="0" smtClean="0">
                <a:solidFill>
                  <a:schemeClr val="tx1"/>
                </a:solidFill>
              </a:rPr>
              <a:t>Operate within the principles of social justice. Doing just for all children.</a:t>
            </a:r>
          </a:p>
          <a:p>
            <a:pPr>
              <a:buFont typeface="Arial" panose="020B0604020202020204" pitchFamily="34" charset="0"/>
              <a:buChar char="•"/>
            </a:pPr>
            <a:r>
              <a:rPr lang="en-US" sz="2000" dirty="0" smtClean="0">
                <a:solidFill>
                  <a:schemeClr val="tx1"/>
                </a:solidFill>
              </a:rPr>
              <a:t>Develop an inclusive and on diversity principles based whole school policy. A school as a caring community for all.</a:t>
            </a:r>
          </a:p>
          <a:p>
            <a:pPr>
              <a:buFont typeface="Arial" panose="020B0604020202020204" pitchFamily="34" charset="0"/>
              <a:buChar char="•"/>
            </a:pPr>
            <a:r>
              <a:rPr lang="en-US" sz="2000" dirty="0" smtClean="0">
                <a:solidFill>
                  <a:schemeClr val="tx1"/>
                </a:solidFill>
              </a:rPr>
              <a:t>Being aware of (unconscious) stereotypes’ based classroom practices and ethnic prejudice and its impact on children and avoiding them.</a:t>
            </a:r>
          </a:p>
          <a:p>
            <a:pPr>
              <a:buFont typeface="Arial" panose="020B0604020202020204" pitchFamily="34" charset="0"/>
              <a:buChar char="•"/>
            </a:pPr>
            <a:r>
              <a:rPr lang="en-US" sz="2000" dirty="0" smtClean="0">
                <a:solidFill>
                  <a:schemeClr val="tx1"/>
                </a:solidFill>
              </a:rPr>
              <a:t>Be attentive for positive diversity beliefs and attitudes.</a:t>
            </a:r>
          </a:p>
          <a:p>
            <a:pPr>
              <a:buFont typeface="Arial" panose="020B0604020202020204" pitchFamily="34" charset="0"/>
              <a:buChar char="•"/>
            </a:pPr>
            <a:r>
              <a:rPr lang="en-US" sz="2000" dirty="0" smtClean="0">
                <a:solidFill>
                  <a:schemeClr val="tx1"/>
                </a:solidFill>
              </a:rPr>
              <a:t>Strengthen diversity competencies of whole </a:t>
            </a:r>
            <a:r>
              <a:rPr lang="en-US" sz="2000" smtClean="0">
                <a:solidFill>
                  <a:schemeClr val="tx1"/>
                </a:solidFill>
              </a:rPr>
              <a:t>school team.</a:t>
            </a:r>
            <a:endParaRPr lang="en-US" sz="2000" dirty="0" smtClean="0">
              <a:solidFill>
                <a:schemeClr val="tx1"/>
              </a:solidFill>
            </a:endParaRPr>
          </a:p>
          <a:p>
            <a:pPr>
              <a:buFont typeface="Arial" panose="020B0604020202020204" pitchFamily="34" charset="0"/>
              <a:buChar char="•"/>
            </a:pPr>
            <a:endParaRPr lang="en-US" sz="2000" dirty="0">
              <a:solidFill>
                <a:schemeClr val="tx1"/>
              </a:solidFill>
            </a:endParaRPr>
          </a:p>
        </p:txBody>
      </p:sp>
      <p:sp>
        <p:nvSpPr>
          <p:cNvPr id="35843" name="Rectangle 3"/>
          <p:cNvSpPr>
            <a:spLocks noGrp="1" noChangeArrowheads="1"/>
          </p:cNvSpPr>
          <p:nvPr>
            <p:ph type="title"/>
          </p:nvPr>
        </p:nvSpPr>
        <p:spPr>
          <a:xfrm>
            <a:off x="323528" y="1340768"/>
            <a:ext cx="8229600" cy="777875"/>
          </a:xfrm>
        </p:spPr>
        <p:txBody>
          <a:bodyPr>
            <a:normAutofit/>
          </a:bodyPr>
          <a:lstStyle/>
          <a:p>
            <a:pPr algn="l"/>
            <a:r>
              <a:rPr lang="nl-NL" sz="3600" b="1" dirty="0" err="1" smtClean="0"/>
              <a:t>Underlying</a:t>
            </a:r>
            <a:r>
              <a:rPr lang="nl-NL" sz="3600" b="1" dirty="0" smtClean="0"/>
              <a:t> </a:t>
            </a:r>
            <a:r>
              <a:rPr lang="nl-NL" sz="3600" b="1" dirty="0" err="1" smtClean="0"/>
              <a:t>universal</a:t>
            </a:r>
            <a:r>
              <a:rPr lang="nl-NL" sz="3600" b="1" dirty="0" smtClean="0"/>
              <a:t> </a:t>
            </a:r>
            <a:r>
              <a:rPr lang="nl-NL" sz="3600" b="1" dirty="0" err="1" smtClean="0"/>
              <a:t>education</a:t>
            </a:r>
            <a:r>
              <a:rPr lang="nl-NL" sz="3600" b="1" dirty="0" smtClean="0"/>
              <a:t> </a:t>
            </a:r>
            <a:r>
              <a:rPr lang="nl-NL" sz="3600" b="1" dirty="0" err="1" smtClean="0"/>
              <a:t>principles</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3841BC91-DD9F-4457-8898-9D753F1067D7}"/>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219498624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34535" y="2708920"/>
            <a:ext cx="8229600" cy="3096344"/>
          </a:xfrm>
        </p:spPr>
        <p:txBody>
          <a:bodyPr>
            <a:normAutofit/>
          </a:bodyPr>
          <a:lstStyle/>
          <a:p>
            <a:pPr>
              <a:buFont typeface="Arial" panose="020B0604020202020204" pitchFamily="34" charset="0"/>
              <a:buChar char="•"/>
            </a:pPr>
            <a:r>
              <a:rPr lang="en-US" sz="2000" dirty="0" smtClean="0">
                <a:solidFill>
                  <a:schemeClr val="tx1"/>
                </a:solidFill>
              </a:rPr>
              <a:t>School language policy</a:t>
            </a:r>
          </a:p>
          <a:p>
            <a:pPr>
              <a:buFont typeface="Arial" panose="020B0604020202020204" pitchFamily="34" charset="0"/>
              <a:buChar char="•"/>
            </a:pPr>
            <a:r>
              <a:rPr lang="en-US" sz="2000" dirty="0" smtClean="0">
                <a:solidFill>
                  <a:schemeClr val="tx1"/>
                </a:solidFill>
              </a:rPr>
              <a:t>Powerful learning environment</a:t>
            </a:r>
          </a:p>
          <a:p>
            <a:pPr>
              <a:buFont typeface="Arial" panose="020B0604020202020204" pitchFamily="34" charset="0"/>
              <a:buChar char="•"/>
            </a:pPr>
            <a:r>
              <a:rPr lang="en-US" sz="2000" dirty="0" smtClean="0">
                <a:solidFill>
                  <a:schemeClr val="tx1"/>
                </a:solidFill>
              </a:rPr>
              <a:t>Classroom differentiation</a:t>
            </a:r>
          </a:p>
          <a:p>
            <a:pPr>
              <a:buFont typeface="Arial" panose="020B0604020202020204" pitchFamily="34" charset="0"/>
              <a:buChar char="•"/>
            </a:pPr>
            <a:r>
              <a:rPr lang="en-US" sz="2000" dirty="0" smtClean="0">
                <a:solidFill>
                  <a:schemeClr val="tx1"/>
                </a:solidFill>
              </a:rPr>
              <a:t>Language of schooling/instruction</a:t>
            </a:r>
          </a:p>
          <a:p>
            <a:pPr>
              <a:buFont typeface="Arial" panose="020B0604020202020204" pitchFamily="34" charset="0"/>
              <a:buChar char="•"/>
            </a:pPr>
            <a:r>
              <a:rPr lang="en-US" sz="2000" dirty="0" smtClean="0">
                <a:solidFill>
                  <a:schemeClr val="tx1"/>
                </a:solidFill>
              </a:rPr>
              <a:t>Multilingual realities</a:t>
            </a:r>
          </a:p>
          <a:p>
            <a:pPr>
              <a:buFont typeface="Arial" panose="020B0604020202020204" pitchFamily="34" charset="0"/>
              <a:buChar char="•"/>
            </a:pPr>
            <a:r>
              <a:rPr lang="en-US" sz="2000" dirty="0" smtClean="0">
                <a:solidFill>
                  <a:schemeClr val="tx1"/>
                </a:solidFill>
              </a:rPr>
              <a:t>Language learning processes</a:t>
            </a:r>
          </a:p>
          <a:p>
            <a:pPr>
              <a:buFont typeface="Arial" panose="020B0604020202020204" pitchFamily="34" charset="0"/>
              <a:buChar char="•"/>
            </a:pPr>
            <a:r>
              <a:rPr lang="en-US" sz="2000" dirty="0" smtClean="0">
                <a:solidFill>
                  <a:schemeClr val="tx1"/>
                </a:solidFill>
              </a:rPr>
              <a:t>Language assessment</a:t>
            </a:r>
          </a:p>
          <a:p>
            <a:pPr>
              <a:buFont typeface="Arial" panose="020B0604020202020204" pitchFamily="34" charset="0"/>
              <a:buChar char="•"/>
            </a:pPr>
            <a:r>
              <a:rPr lang="en-US" sz="2000" dirty="0" smtClean="0">
                <a:solidFill>
                  <a:schemeClr val="tx1"/>
                </a:solidFill>
              </a:rPr>
              <a:t>Transition and inclusion</a:t>
            </a:r>
            <a:r>
              <a:rPr lang="en-US" sz="2000" dirty="0">
                <a:solidFill>
                  <a:schemeClr val="tx1"/>
                </a:solidFill>
              </a:rPr>
              <a:t> </a:t>
            </a:r>
          </a:p>
        </p:txBody>
      </p:sp>
      <p:sp>
        <p:nvSpPr>
          <p:cNvPr id="35843" name="Rectangle 3"/>
          <p:cNvSpPr>
            <a:spLocks noGrp="1" noChangeArrowheads="1"/>
          </p:cNvSpPr>
          <p:nvPr>
            <p:ph type="title"/>
          </p:nvPr>
        </p:nvSpPr>
        <p:spPr>
          <a:xfrm>
            <a:off x="434535" y="1340768"/>
            <a:ext cx="8229600" cy="777875"/>
          </a:xfrm>
        </p:spPr>
        <p:txBody>
          <a:bodyPr>
            <a:normAutofit/>
          </a:bodyPr>
          <a:lstStyle/>
          <a:p>
            <a:pPr algn="l"/>
            <a:r>
              <a:rPr lang="nl-NL" sz="3200" b="1" dirty="0" err="1" smtClean="0"/>
              <a:t>Key</a:t>
            </a:r>
            <a:r>
              <a:rPr lang="nl-NL" sz="3200" b="1" dirty="0" smtClean="0"/>
              <a:t> </a:t>
            </a:r>
            <a:r>
              <a:rPr lang="nl-NL" sz="3200" b="1" dirty="0" err="1" smtClean="0"/>
              <a:t>concepts</a:t>
            </a:r>
            <a:r>
              <a:rPr lang="nl-NL" sz="3200" b="1" dirty="0" smtClean="0"/>
              <a:t> and </a:t>
            </a:r>
            <a:r>
              <a:rPr lang="nl-NL" sz="3200" b="1" dirty="0" err="1" smtClean="0"/>
              <a:t>principles</a:t>
            </a:r>
            <a:r>
              <a:rPr lang="nl-NL" sz="3200" b="1" dirty="0" smtClean="0"/>
              <a:t> of EDINA</a:t>
            </a:r>
            <a:endParaRPr lang="nl-NL" sz="32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3841BC91-DD9F-4457-8898-9D753F1067D7}"/>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933926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3212976"/>
            <a:ext cx="8229600" cy="3312368"/>
          </a:xfrm>
        </p:spPr>
        <p:txBody>
          <a:bodyPr>
            <a:normAutofit/>
          </a:bodyPr>
          <a:lstStyle/>
          <a:p>
            <a:pPr marL="0" indent="0">
              <a:buNone/>
            </a:pPr>
            <a:r>
              <a:rPr lang="en-GB" sz="2600" dirty="0" smtClean="0">
                <a:solidFill>
                  <a:schemeClr val="tx1"/>
                </a:solidFill>
              </a:rPr>
              <a:t>Implies </a:t>
            </a:r>
            <a:endParaRPr lang="nl-BE" sz="2600" dirty="0">
              <a:solidFill>
                <a:schemeClr val="tx1"/>
              </a:solidFill>
            </a:endParaRPr>
          </a:p>
          <a:p>
            <a:pPr lvl="0">
              <a:buFont typeface="Arial" panose="020B0604020202020204" pitchFamily="34" charset="0"/>
              <a:buChar char="•"/>
            </a:pPr>
            <a:r>
              <a:rPr lang="en-GB" sz="2600" dirty="0">
                <a:solidFill>
                  <a:schemeClr val="tx1"/>
                </a:solidFill>
              </a:rPr>
              <a:t>a strong vision on language acquisition </a:t>
            </a:r>
            <a:r>
              <a:rPr lang="en-GB" sz="2600" dirty="0" smtClean="0">
                <a:solidFill>
                  <a:schemeClr val="tx1"/>
                </a:solidFill>
              </a:rPr>
              <a:t>processes </a:t>
            </a:r>
            <a:endParaRPr lang="nl-BE" sz="2600" dirty="0">
              <a:solidFill>
                <a:schemeClr val="tx1"/>
              </a:solidFill>
            </a:endParaRPr>
          </a:p>
          <a:p>
            <a:pPr lvl="0">
              <a:buFont typeface="Arial" panose="020B0604020202020204" pitchFamily="34" charset="0"/>
              <a:buChar char="•"/>
            </a:pPr>
            <a:r>
              <a:rPr lang="en-GB" sz="2600" dirty="0">
                <a:solidFill>
                  <a:schemeClr val="tx1"/>
                </a:solidFill>
              </a:rPr>
              <a:t>a powerful learning </a:t>
            </a:r>
            <a:r>
              <a:rPr lang="en-GB" sz="2600" dirty="0" smtClean="0">
                <a:solidFill>
                  <a:schemeClr val="tx1"/>
                </a:solidFill>
              </a:rPr>
              <a:t>environment </a:t>
            </a:r>
            <a:endParaRPr lang="nl-BE" sz="2600" dirty="0">
              <a:solidFill>
                <a:schemeClr val="tx1"/>
              </a:solidFill>
            </a:endParaRPr>
          </a:p>
          <a:p>
            <a:pPr lvl="0">
              <a:buFont typeface="Arial" panose="020B0604020202020204" pitchFamily="34" charset="0"/>
              <a:buChar char="•"/>
            </a:pPr>
            <a:r>
              <a:rPr lang="en-GB" sz="2600" dirty="0">
                <a:solidFill>
                  <a:schemeClr val="tx1"/>
                </a:solidFill>
              </a:rPr>
              <a:t>a clear evidence-based vision on multilingualism</a:t>
            </a:r>
            <a:endParaRPr lang="nl-BE" sz="2600" dirty="0">
              <a:solidFill>
                <a:schemeClr val="tx1"/>
              </a:solidFill>
            </a:endParaRPr>
          </a:p>
          <a:p>
            <a:pPr lvl="0">
              <a:buFont typeface="Arial" panose="020B0604020202020204" pitchFamily="34" charset="0"/>
              <a:buChar char="•"/>
            </a:pPr>
            <a:r>
              <a:rPr lang="en-GB" sz="2600" dirty="0">
                <a:solidFill>
                  <a:schemeClr val="tx1"/>
                </a:solidFill>
              </a:rPr>
              <a:t>a strong assessment policy</a:t>
            </a:r>
            <a:endParaRPr lang="nl-BE" sz="2600" dirty="0">
              <a:solidFill>
                <a:schemeClr val="tx1"/>
              </a:solidFill>
            </a:endParaRPr>
          </a:p>
          <a:p>
            <a:pPr marL="0" indent="0">
              <a:buNone/>
            </a:pPr>
            <a:endParaRPr lang="nl-BE" sz="3400" dirty="0"/>
          </a:p>
        </p:txBody>
      </p:sp>
      <p:sp>
        <p:nvSpPr>
          <p:cNvPr id="35843" name="Rectangle 3"/>
          <p:cNvSpPr>
            <a:spLocks noGrp="1" noChangeArrowheads="1"/>
          </p:cNvSpPr>
          <p:nvPr>
            <p:ph type="title"/>
          </p:nvPr>
        </p:nvSpPr>
        <p:spPr>
          <a:xfrm>
            <a:off x="323528" y="1531291"/>
            <a:ext cx="8229600" cy="777875"/>
          </a:xfrm>
        </p:spPr>
        <p:txBody>
          <a:bodyPr>
            <a:noAutofit/>
          </a:bodyPr>
          <a:lstStyle/>
          <a:p>
            <a:pPr algn="l"/>
            <a:r>
              <a:rPr lang="nl-NL" sz="3200" dirty="0" smtClean="0"/>
              <a:t>A school </a:t>
            </a:r>
            <a:r>
              <a:rPr lang="nl-NL" sz="3200" dirty="0" err="1" smtClean="0"/>
              <a:t>language</a:t>
            </a:r>
            <a:r>
              <a:rPr lang="nl-NL" sz="3200" dirty="0" smtClean="0"/>
              <a:t> policy</a:t>
            </a:r>
            <a:endParaRPr lang="nl-NL" sz="32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1EA36535-184D-4B85-9BCB-D6586C6C0471}"/>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190640980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2924944"/>
            <a:ext cx="8229600" cy="3398589"/>
          </a:xfrm>
        </p:spPr>
        <p:txBody>
          <a:bodyPr>
            <a:normAutofit fontScale="85000" lnSpcReduction="20000"/>
          </a:bodyPr>
          <a:lstStyle/>
          <a:p>
            <a:pPr marL="0" indent="0">
              <a:buNone/>
            </a:pPr>
            <a:r>
              <a:rPr lang="en-GB" sz="2400" dirty="0" smtClean="0">
                <a:solidFill>
                  <a:schemeClr val="tx1"/>
                </a:solidFill>
              </a:rPr>
              <a:t>Implies </a:t>
            </a:r>
            <a:r>
              <a:rPr lang="en-GB" sz="2400" dirty="0">
                <a:solidFill>
                  <a:schemeClr val="tx1"/>
                </a:solidFill>
              </a:rPr>
              <a:t>that a school takes into account certain realities, such as</a:t>
            </a:r>
            <a:endParaRPr lang="nl-BE" sz="2400" dirty="0">
              <a:solidFill>
                <a:schemeClr val="tx1"/>
              </a:solidFill>
            </a:endParaRPr>
          </a:p>
          <a:p>
            <a:pPr marL="514350" indent="-514350">
              <a:buFont typeface="+mj-lt"/>
              <a:buAutoNum type="arabicPeriod"/>
            </a:pPr>
            <a:r>
              <a:rPr lang="en-GB" sz="2400" dirty="0" smtClean="0">
                <a:solidFill>
                  <a:schemeClr val="tx1"/>
                </a:solidFill>
              </a:rPr>
              <a:t>the </a:t>
            </a:r>
            <a:r>
              <a:rPr lang="en-GB" sz="2400" dirty="0">
                <a:solidFill>
                  <a:schemeClr val="tx1"/>
                </a:solidFill>
              </a:rPr>
              <a:t>school as a multilingual environment, </a:t>
            </a:r>
            <a:endParaRPr lang="nl-BE" sz="2400" dirty="0">
              <a:solidFill>
                <a:schemeClr val="tx1"/>
              </a:solidFill>
            </a:endParaRPr>
          </a:p>
          <a:p>
            <a:pPr marL="514350" indent="-514350">
              <a:buFont typeface="+mj-lt"/>
              <a:buAutoNum type="arabicPeriod"/>
            </a:pPr>
            <a:r>
              <a:rPr lang="en-GB" sz="2400" dirty="0" smtClean="0">
                <a:solidFill>
                  <a:schemeClr val="tx1"/>
                </a:solidFill>
              </a:rPr>
              <a:t>the </a:t>
            </a:r>
            <a:r>
              <a:rPr lang="en-GB" sz="2400" dirty="0">
                <a:solidFill>
                  <a:schemeClr val="tx1"/>
                </a:solidFill>
              </a:rPr>
              <a:t>student (NAM) who </a:t>
            </a:r>
            <a:r>
              <a:rPr lang="en-GB" sz="2400" dirty="0" smtClean="0">
                <a:solidFill>
                  <a:schemeClr val="tx1"/>
                </a:solidFill>
              </a:rPr>
              <a:t>has a </a:t>
            </a:r>
            <a:r>
              <a:rPr lang="en-GB" sz="2400" dirty="0">
                <a:solidFill>
                  <a:schemeClr val="tx1"/>
                </a:solidFill>
              </a:rPr>
              <a:t>multilingual </a:t>
            </a:r>
            <a:r>
              <a:rPr lang="en-GB" sz="2400" dirty="0" smtClean="0">
                <a:solidFill>
                  <a:schemeClr val="tx1"/>
                </a:solidFill>
              </a:rPr>
              <a:t>repertoire </a:t>
            </a:r>
            <a:r>
              <a:rPr lang="en-GB" sz="2400" dirty="0">
                <a:solidFill>
                  <a:schemeClr val="tx1"/>
                </a:solidFill>
              </a:rPr>
              <a:t>(or multilingual resources),</a:t>
            </a:r>
            <a:endParaRPr lang="nl-BE" sz="2400" dirty="0">
              <a:solidFill>
                <a:schemeClr val="tx1"/>
              </a:solidFill>
            </a:endParaRPr>
          </a:p>
          <a:p>
            <a:pPr marL="514350" indent="-514350">
              <a:buFont typeface="+mj-lt"/>
              <a:buAutoNum type="arabicPeriod"/>
            </a:pPr>
            <a:r>
              <a:rPr lang="en-GB" sz="2400" dirty="0" smtClean="0">
                <a:solidFill>
                  <a:schemeClr val="tx1"/>
                </a:solidFill>
              </a:rPr>
              <a:t>the </a:t>
            </a:r>
            <a:r>
              <a:rPr lang="en-GB" sz="2400" dirty="0">
                <a:solidFill>
                  <a:schemeClr val="tx1"/>
                </a:solidFill>
              </a:rPr>
              <a:t>fact that students are already ‘</a:t>
            </a:r>
            <a:r>
              <a:rPr lang="en-GB" sz="2400" dirty="0" err="1">
                <a:solidFill>
                  <a:schemeClr val="tx1"/>
                </a:solidFill>
              </a:rPr>
              <a:t>translanguaging</a:t>
            </a:r>
            <a:r>
              <a:rPr lang="en-GB" sz="2400" dirty="0">
                <a:solidFill>
                  <a:schemeClr val="tx1"/>
                </a:solidFill>
              </a:rPr>
              <a:t>’, </a:t>
            </a:r>
            <a:endParaRPr lang="nl-BE" sz="2400" dirty="0">
              <a:solidFill>
                <a:schemeClr val="tx1"/>
              </a:solidFill>
            </a:endParaRPr>
          </a:p>
          <a:p>
            <a:pPr marL="514350" indent="-514350">
              <a:buFont typeface="+mj-lt"/>
              <a:buAutoNum type="arabicPeriod"/>
            </a:pPr>
            <a:r>
              <a:rPr lang="en-GB" sz="2400" dirty="0" smtClean="0">
                <a:solidFill>
                  <a:schemeClr val="tx1"/>
                </a:solidFill>
              </a:rPr>
              <a:t>the </a:t>
            </a:r>
            <a:r>
              <a:rPr lang="en-GB" sz="2400" dirty="0">
                <a:solidFill>
                  <a:schemeClr val="tx1"/>
                </a:solidFill>
              </a:rPr>
              <a:t>clear opinions that exist on how processes of language acquisition work.</a:t>
            </a:r>
            <a:endParaRPr lang="nl-BE" sz="2400" dirty="0">
              <a:solidFill>
                <a:schemeClr val="tx1"/>
              </a:solidFill>
            </a:endParaRPr>
          </a:p>
          <a:p>
            <a:pPr marL="0" indent="0">
              <a:buNone/>
            </a:pPr>
            <a:r>
              <a:rPr lang="en-GB" sz="2400" dirty="0">
                <a:solidFill>
                  <a:schemeClr val="tx1"/>
                </a:solidFill>
              </a:rPr>
              <a:t> </a:t>
            </a:r>
            <a:endParaRPr lang="nl-BE" sz="2400" dirty="0">
              <a:solidFill>
                <a:schemeClr val="tx1"/>
              </a:solidFill>
            </a:endParaRPr>
          </a:p>
          <a:p>
            <a:pPr marL="0" indent="0">
              <a:buNone/>
            </a:pPr>
            <a:r>
              <a:rPr lang="en-GB" sz="2400" dirty="0" smtClean="0">
                <a:solidFill>
                  <a:schemeClr val="tx1"/>
                </a:solidFill>
              </a:rPr>
              <a:t>We </a:t>
            </a:r>
            <a:r>
              <a:rPr lang="en-GB" sz="2400" dirty="0">
                <a:solidFill>
                  <a:schemeClr val="tx1"/>
                </a:solidFill>
              </a:rPr>
              <a:t>advocate for a policy that takes these ingredients into account </a:t>
            </a:r>
            <a:r>
              <a:rPr lang="en-GB" sz="2400" dirty="0" smtClean="0">
                <a:solidFill>
                  <a:schemeClr val="tx1"/>
                </a:solidFill>
              </a:rPr>
              <a:t>and </a:t>
            </a:r>
            <a:r>
              <a:rPr lang="en-GB" sz="2400" dirty="0">
                <a:solidFill>
                  <a:schemeClr val="tx1"/>
                </a:solidFill>
              </a:rPr>
              <a:t>has a clear view on how to offer the language of instruction a f</a:t>
            </a:r>
            <a:r>
              <a:rPr lang="en-US" sz="2400" dirty="0" err="1">
                <a:solidFill>
                  <a:schemeClr val="tx1"/>
                </a:solidFill>
              </a:rPr>
              <a:t>unctional</a:t>
            </a:r>
            <a:r>
              <a:rPr lang="en-US" sz="2400" dirty="0">
                <a:solidFill>
                  <a:schemeClr val="tx1"/>
                </a:solidFill>
              </a:rPr>
              <a:t> multilingual learning policy.</a:t>
            </a:r>
            <a:endParaRPr lang="nl-BE" sz="2400" dirty="0">
              <a:solidFill>
                <a:schemeClr val="tx1"/>
              </a:solidFill>
            </a:endParaRPr>
          </a:p>
          <a:p>
            <a:pPr>
              <a:buNone/>
            </a:pPr>
            <a:endParaRPr lang="en-US" sz="1400" dirty="0">
              <a:solidFill>
                <a:schemeClr val="tx1"/>
              </a:solidFill>
            </a:endParaRPr>
          </a:p>
        </p:txBody>
      </p:sp>
      <p:sp>
        <p:nvSpPr>
          <p:cNvPr id="35843" name="Rectangle 3"/>
          <p:cNvSpPr>
            <a:spLocks noGrp="1" noChangeArrowheads="1"/>
          </p:cNvSpPr>
          <p:nvPr>
            <p:ph type="title"/>
          </p:nvPr>
        </p:nvSpPr>
        <p:spPr>
          <a:xfrm>
            <a:off x="395536" y="1471001"/>
            <a:ext cx="8229600" cy="777875"/>
          </a:xfrm>
        </p:spPr>
        <p:txBody>
          <a:bodyPr>
            <a:normAutofit/>
          </a:bodyPr>
          <a:lstStyle/>
          <a:p>
            <a:pPr algn="l"/>
            <a:r>
              <a:rPr lang="en-GB" sz="3200" dirty="0" smtClean="0"/>
              <a:t>Strengthen </a:t>
            </a:r>
            <a:r>
              <a:rPr lang="en-GB" sz="3200" dirty="0"/>
              <a:t>school language policy </a:t>
            </a:r>
            <a:r>
              <a:rPr lang="en-US" sz="3200" dirty="0"/>
              <a:t> </a:t>
            </a:r>
            <a:endParaRPr lang="nl-NL" sz="32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549A8805-BD03-4E23-87CB-1AFC76184C5C}"/>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6929917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2276872"/>
            <a:ext cx="8229600" cy="4118669"/>
          </a:xfrm>
        </p:spPr>
        <p:txBody>
          <a:bodyPr>
            <a:normAutofit fontScale="92500" lnSpcReduction="10000"/>
          </a:bodyPr>
          <a:lstStyle/>
          <a:p>
            <a:pPr marL="0" indent="0">
              <a:buNone/>
            </a:pPr>
            <a:r>
              <a:rPr lang="en-US" dirty="0"/>
              <a:t> </a:t>
            </a:r>
            <a:endParaRPr lang="nl-BE" sz="3400" dirty="0"/>
          </a:p>
          <a:p>
            <a:pPr>
              <a:buFont typeface="Arial" panose="020B0604020202020204" pitchFamily="34" charset="0"/>
              <a:buChar char="•"/>
            </a:pPr>
            <a:endParaRPr lang="en-GB" sz="2200" dirty="0"/>
          </a:p>
          <a:p>
            <a:pPr>
              <a:buFont typeface="Arial" panose="020B0604020202020204" pitchFamily="34" charset="0"/>
              <a:buChar char="•"/>
            </a:pPr>
            <a:r>
              <a:rPr lang="en-US" sz="2200" dirty="0" smtClean="0">
                <a:solidFill>
                  <a:schemeClr val="tx1"/>
                </a:solidFill>
              </a:rPr>
              <a:t>Teachers and pupils work together in challenging projects in a sphere of cooperation and within a positive classroom </a:t>
            </a:r>
            <a:r>
              <a:rPr lang="en-US" sz="2200" dirty="0" smtClean="0">
                <a:solidFill>
                  <a:schemeClr val="tx1"/>
                </a:solidFill>
              </a:rPr>
              <a:t>climate.</a:t>
            </a:r>
            <a:endParaRPr lang="en-US" sz="2200" dirty="0" smtClean="0">
              <a:solidFill>
                <a:schemeClr val="tx1"/>
              </a:solidFill>
            </a:endParaRPr>
          </a:p>
          <a:p>
            <a:pPr>
              <a:buFont typeface="Arial" panose="020B0604020202020204" pitchFamily="34" charset="0"/>
              <a:buChar char="•"/>
            </a:pPr>
            <a:r>
              <a:rPr lang="en-US" sz="2200" dirty="0" smtClean="0">
                <a:solidFill>
                  <a:schemeClr val="tx1"/>
                </a:solidFill>
              </a:rPr>
              <a:t>Language and literacy are a central part of each lesson and every </a:t>
            </a:r>
            <a:r>
              <a:rPr lang="en-US" sz="2200" dirty="0" smtClean="0">
                <a:solidFill>
                  <a:schemeClr val="tx1"/>
                </a:solidFill>
              </a:rPr>
              <a:t>teacher.</a:t>
            </a:r>
            <a:endParaRPr lang="en-US" sz="2200" dirty="0" smtClean="0">
              <a:solidFill>
                <a:schemeClr val="tx1"/>
              </a:solidFill>
            </a:endParaRPr>
          </a:p>
          <a:p>
            <a:pPr>
              <a:lnSpc>
                <a:spcPct val="80000"/>
              </a:lnSpc>
              <a:buFont typeface="Arial" panose="020B0604020202020204" pitchFamily="34" charset="0"/>
              <a:buChar char="•"/>
            </a:pPr>
            <a:r>
              <a:rPr lang="en-US" sz="2200" dirty="0" smtClean="0">
                <a:solidFill>
                  <a:schemeClr val="tx1"/>
                </a:solidFill>
              </a:rPr>
              <a:t>The topics and themes being addressed in school start from and build on pupils out of school </a:t>
            </a:r>
            <a:r>
              <a:rPr lang="en-US" sz="2200" dirty="0" smtClean="0">
                <a:solidFill>
                  <a:schemeClr val="tx1"/>
                </a:solidFill>
              </a:rPr>
              <a:t>experiences</a:t>
            </a:r>
            <a:r>
              <a:rPr lang="en-US" sz="2200" dirty="0">
                <a:solidFill>
                  <a:schemeClr val="tx1"/>
                </a:solidFill>
              </a:rPr>
              <a:t>.</a:t>
            </a:r>
            <a:endParaRPr lang="en-US" sz="2200" dirty="0" smtClean="0">
              <a:solidFill>
                <a:schemeClr val="tx1"/>
              </a:solidFill>
            </a:endParaRPr>
          </a:p>
          <a:p>
            <a:pPr>
              <a:lnSpc>
                <a:spcPct val="80000"/>
              </a:lnSpc>
              <a:buFont typeface="Arial" panose="020B0604020202020204" pitchFamily="34" charset="0"/>
              <a:buChar char="•"/>
            </a:pPr>
            <a:r>
              <a:rPr lang="en-US" sz="2200" dirty="0" smtClean="0">
                <a:solidFill>
                  <a:schemeClr val="tx1"/>
                </a:solidFill>
              </a:rPr>
              <a:t>The learning activities have learning potential. They challenge children and start from the premise that making mistakes and not knowing are a fundamental basis for </a:t>
            </a:r>
            <a:r>
              <a:rPr lang="en-US" sz="2200" dirty="0" smtClean="0">
                <a:solidFill>
                  <a:schemeClr val="tx1"/>
                </a:solidFill>
              </a:rPr>
              <a:t>learning.</a:t>
            </a:r>
            <a:endParaRPr lang="en-US" sz="2200" dirty="0" smtClean="0">
              <a:solidFill>
                <a:schemeClr val="tx1"/>
              </a:solidFill>
            </a:endParaRPr>
          </a:p>
          <a:p>
            <a:pPr>
              <a:lnSpc>
                <a:spcPct val="80000"/>
              </a:lnSpc>
              <a:buFont typeface="Arial" panose="020B0604020202020204" pitchFamily="34" charset="0"/>
              <a:buChar char="•"/>
            </a:pPr>
            <a:r>
              <a:rPr lang="en-US" sz="2200" dirty="0" smtClean="0">
                <a:solidFill>
                  <a:schemeClr val="tx1"/>
                </a:solidFill>
              </a:rPr>
              <a:t>The classroom climate is interactive so that pupils can discuss, interact, communicate, explore their </a:t>
            </a:r>
            <a:r>
              <a:rPr lang="en-US" sz="2200" dirty="0" smtClean="0">
                <a:solidFill>
                  <a:schemeClr val="tx1"/>
                </a:solidFill>
              </a:rPr>
              <a:t>ideas.</a:t>
            </a:r>
            <a:endParaRPr lang="en-US" sz="2200" dirty="0" smtClean="0">
              <a:solidFill>
                <a:schemeClr val="tx1"/>
              </a:solidFill>
            </a:endParaRPr>
          </a:p>
          <a:p>
            <a:pPr>
              <a:lnSpc>
                <a:spcPct val="80000"/>
              </a:lnSpc>
              <a:buFont typeface="Arial" panose="020B0604020202020204" pitchFamily="34" charset="0"/>
              <a:buChar char="•"/>
            </a:pPr>
            <a:r>
              <a:rPr lang="en-US" sz="2200" dirty="0" smtClean="0">
                <a:solidFill>
                  <a:schemeClr val="tx1"/>
                </a:solidFill>
              </a:rPr>
              <a:t>In sum, diversity is maximally exploited all day </a:t>
            </a:r>
            <a:r>
              <a:rPr lang="en-US" sz="2200" dirty="0" smtClean="0">
                <a:solidFill>
                  <a:schemeClr val="tx1"/>
                </a:solidFill>
              </a:rPr>
              <a:t>long.</a:t>
            </a:r>
            <a:endParaRPr lang="en-US" sz="2200" dirty="0" smtClean="0">
              <a:solidFill>
                <a:schemeClr val="tx1"/>
              </a:solidFill>
            </a:endParaRPr>
          </a:p>
          <a:p>
            <a:pPr marL="0" indent="0">
              <a:buNone/>
            </a:pPr>
            <a:endParaRPr lang="nl-BE" sz="2200" dirty="0">
              <a:solidFill>
                <a:schemeClr val="tx1"/>
              </a:solidFill>
            </a:endParaRPr>
          </a:p>
          <a:p>
            <a:pPr marL="0" indent="0">
              <a:buNone/>
            </a:pPr>
            <a:endParaRPr lang="nl-BE" sz="3400" dirty="0"/>
          </a:p>
        </p:txBody>
      </p:sp>
      <p:sp>
        <p:nvSpPr>
          <p:cNvPr id="35843" name="Rectangle 3"/>
          <p:cNvSpPr>
            <a:spLocks noGrp="1" noChangeArrowheads="1"/>
          </p:cNvSpPr>
          <p:nvPr>
            <p:ph type="title"/>
          </p:nvPr>
        </p:nvSpPr>
        <p:spPr>
          <a:xfrm>
            <a:off x="438822" y="1600530"/>
            <a:ext cx="8229600" cy="777875"/>
          </a:xfrm>
        </p:spPr>
        <p:txBody>
          <a:bodyPr>
            <a:normAutofit/>
          </a:bodyPr>
          <a:lstStyle/>
          <a:p>
            <a:pPr algn="l"/>
            <a:r>
              <a:rPr lang="en-GB" sz="3200" dirty="0"/>
              <a:t>A</a:t>
            </a:r>
            <a:r>
              <a:rPr lang="en-GB" sz="3200" dirty="0" smtClean="0"/>
              <a:t> ‘</a:t>
            </a:r>
            <a:r>
              <a:rPr lang="en-GB" sz="3200" dirty="0"/>
              <a:t>powerful learning environment’</a:t>
            </a:r>
            <a:r>
              <a:rPr lang="en-US" sz="3200" dirty="0"/>
              <a:t> </a:t>
            </a:r>
            <a:endParaRPr lang="nl-NL" sz="32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5" name="Afbeelding 4">
            <a:extLst>
              <a:ext uri="{FF2B5EF4-FFF2-40B4-BE49-F238E27FC236}">
                <a16:creationId xmlns:a16="http://schemas.microsoft.com/office/drawing/2014/main" xmlns="" id="{CDC0E449-29C0-40F5-A37C-21C3BCC5B57E}"/>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30856580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3077796"/>
            <a:ext cx="8229600" cy="3024336"/>
          </a:xfrm>
        </p:spPr>
        <p:txBody>
          <a:bodyPr>
            <a:normAutofit fontScale="92500" lnSpcReduction="10000"/>
          </a:bodyPr>
          <a:lstStyle/>
          <a:p>
            <a:pPr>
              <a:buFont typeface="Arial" panose="020B0604020202020204" pitchFamily="34" charset="0"/>
              <a:buChar char="•"/>
            </a:pPr>
            <a:r>
              <a:rPr lang="en-GB" sz="2200" dirty="0" smtClean="0">
                <a:solidFill>
                  <a:schemeClr val="tx1"/>
                </a:solidFill>
              </a:rPr>
              <a:t>Is pivotal to take into account the diversity of children in the classroom in the learning </a:t>
            </a:r>
            <a:r>
              <a:rPr lang="en-GB" sz="2200" dirty="0" smtClean="0">
                <a:solidFill>
                  <a:schemeClr val="tx1"/>
                </a:solidFill>
              </a:rPr>
              <a:t>processes.</a:t>
            </a:r>
            <a:endParaRPr lang="en-GB" sz="2200" dirty="0">
              <a:solidFill>
                <a:schemeClr val="tx1"/>
              </a:solidFill>
            </a:endParaRPr>
          </a:p>
          <a:p>
            <a:pPr>
              <a:buFont typeface="Arial" panose="020B0604020202020204" pitchFamily="34" charset="0"/>
              <a:buChar char="•"/>
            </a:pPr>
            <a:r>
              <a:rPr lang="en-GB" sz="2200" dirty="0">
                <a:solidFill>
                  <a:schemeClr val="tx1"/>
                </a:solidFill>
              </a:rPr>
              <a:t>W</a:t>
            </a:r>
            <a:r>
              <a:rPr lang="en-GB" sz="2200" dirty="0" smtClean="0">
                <a:solidFill>
                  <a:schemeClr val="tx1"/>
                </a:solidFill>
              </a:rPr>
              <a:t>e </a:t>
            </a:r>
            <a:r>
              <a:rPr lang="en-GB" sz="2200" dirty="0">
                <a:solidFill>
                  <a:schemeClr val="tx1"/>
                </a:solidFill>
              </a:rPr>
              <a:t>need to </a:t>
            </a:r>
            <a:r>
              <a:rPr lang="en-GB" sz="2200" dirty="0" smtClean="0">
                <a:solidFill>
                  <a:schemeClr val="tx1"/>
                </a:solidFill>
              </a:rPr>
              <a:t>explore </a:t>
            </a:r>
            <a:r>
              <a:rPr lang="en-GB" sz="2200" dirty="0">
                <a:solidFill>
                  <a:schemeClr val="tx1"/>
                </a:solidFill>
              </a:rPr>
              <a:t>the difference between convergent and divergent differentiation. </a:t>
            </a:r>
            <a:endParaRPr lang="nl-BE" sz="2200" dirty="0">
              <a:solidFill>
                <a:schemeClr val="tx1"/>
              </a:solidFill>
            </a:endParaRPr>
          </a:p>
          <a:p>
            <a:pPr>
              <a:buFont typeface="Arial" panose="020B0604020202020204" pitchFamily="34" charset="0"/>
              <a:buChar char="•"/>
            </a:pPr>
            <a:r>
              <a:rPr lang="en-GB" sz="2200" dirty="0">
                <a:solidFill>
                  <a:schemeClr val="tx1"/>
                </a:solidFill>
              </a:rPr>
              <a:t>Challenge: how can me make use of the existing multilingual repertoires? </a:t>
            </a:r>
            <a:endParaRPr lang="nl-BE" sz="2200" dirty="0">
              <a:solidFill>
                <a:schemeClr val="tx1"/>
              </a:solidFill>
            </a:endParaRPr>
          </a:p>
          <a:p>
            <a:pPr>
              <a:buFont typeface="Arial" panose="020B0604020202020204" pitchFamily="34" charset="0"/>
              <a:buChar char="•"/>
            </a:pPr>
            <a:r>
              <a:rPr lang="en-GB" sz="2200" dirty="0">
                <a:solidFill>
                  <a:schemeClr val="tx1"/>
                </a:solidFill>
              </a:rPr>
              <a:t>Differentiation should start from a diversity-paradigm, not from a </a:t>
            </a:r>
            <a:r>
              <a:rPr lang="en-GB" sz="2200" dirty="0" smtClean="0">
                <a:solidFill>
                  <a:schemeClr val="tx1"/>
                </a:solidFill>
              </a:rPr>
              <a:t>deficit-</a:t>
            </a:r>
            <a:r>
              <a:rPr lang="en-GB" sz="2200" dirty="0" smtClean="0">
                <a:solidFill>
                  <a:schemeClr val="tx1"/>
                </a:solidFill>
              </a:rPr>
              <a:t>paradigm.</a:t>
            </a:r>
            <a:endParaRPr lang="en-GB" sz="2200" dirty="0" smtClean="0">
              <a:solidFill>
                <a:schemeClr val="tx1"/>
              </a:solidFill>
            </a:endParaRPr>
          </a:p>
          <a:p>
            <a:pPr>
              <a:buFont typeface="Arial" panose="020B0604020202020204" pitchFamily="34" charset="0"/>
              <a:buChar char="•"/>
            </a:pPr>
            <a:r>
              <a:rPr lang="en-GB" sz="2200" dirty="0" smtClean="0">
                <a:solidFill>
                  <a:schemeClr val="tx1"/>
                </a:solidFill>
              </a:rPr>
              <a:t>Develop teachers’ competences </a:t>
            </a:r>
            <a:r>
              <a:rPr lang="en-US" sz="2200" dirty="0">
                <a:solidFill>
                  <a:schemeClr val="tx1"/>
                </a:solidFill>
              </a:rPr>
              <a:t>to handle the divergent and convergent differentiation </a:t>
            </a:r>
            <a:r>
              <a:rPr lang="en-US" sz="2200" dirty="0" smtClean="0">
                <a:solidFill>
                  <a:schemeClr val="tx1"/>
                </a:solidFill>
              </a:rPr>
              <a:t>methods.</a:t>
            </a:r>
            <a:endParaRPr lang="nl-BE" sz="2200" dirty="0">
              <a:solidFill>
                <a:schemeClr val="tx1"/>
              </a:solidFill>
            </a:endParaRPr>
          </a:p>
        </p:txBody>
      </p:sp>
      <p:sp>
        <p:nvSpPr>
          <p:cNvPr id="35843" name="Rectangle 3"/>
          <p:cNvSpPr>
            <a:spLocks noGrp="1" noChangeArrowheads="1"/>
          </p:cNvSpPr>
          <p:nvPr>
            <p:ph type="title"/>
          </p:nvPr>
        </p:nvSpPr>
        <p:spPr>
          <a:xfrm>
            <a:off x="467544" y="1664729"/>
            <a:ext cx="8229600" cy="777875"/>
          </a:xfrm>
        </p:spPr>
        <p:txBody>
          <a:bodyPr>
            <a:normAutofit/>
          </a:bodyPr>
          <a:lstStyle/>
          <a:p>
            <a:pPr algn="l"/>
            <a:r>
              <a:rPr lang="en-US" sz="3200" dirty="0" smtClean="0"/>
              <a:t>Classroom differentiation</a:t>
            </a:r>
            <a:endParaRPr lang="nl-NL" sz="32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6" name="Afbeelding 5">
            <a:extLst>
              <a:ext uri="{FF2B5EF4-FFF2-40B4-BE49-F238E27FC236}">
                <a16:creationId xmlns:a16="http://schemas.microsoft.com/office/drawing/2014/main" xmlns="" id="{52432DD6-130A-47E5-BB7E-6E2566227B1C}"/>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118689038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67544" y="3284984"/>
            <a:ext cx="8229600" cy="2664296"/>
          </a:xfrm>
        </p:spPr>
        <p:txBody>
          <a:bodyPr>
            <a:normAutofit/>
          </a:bodyPr>
          <a:lstStyle/>
          <a:p>
            <a:pPr>
              <a:buFont typeface="Arial" panose="020B0604020202020204" pitchFamily="34" charset="0"/>
              <a:buChar char="•"/>
            </a:pPr>
            <a:r>
              <a:rPr lang="en-GB" sz="2400" dirty="0" smtClean="0">
                <a:solidFill>
                  <a:schemeClr val="tx1"/>
                </a:solidFill>
              </a:rPr>
              <a:t>Knowledge </a:t>
            </a:r>
            <a:r>
              <a:rPr lang="en-GB" sz="2400" dirty="0">
                <a:solidFill>
                  <a:schemeClr val="tx1"/>
                </a:solidFill>
              </a:rPr>
              <a:t>in an educational setting as a school is </a:t>
            </a:r>
            <a:r>
              <a:rPr lang="en-GB" sz="2400" dirty="0" smtClean="0">
                <a:solidFill>
                  <a:schemeClr val="tx1"/>
                </a:solidFill>
              </a:rPr>
              <a:t>constructed and makes </a:t>
            </a:r>
            <a:r>
              <a:rPr lang="en-GB" sz="2400" dirty="0">
                <a:solidFill>
                  <a:schemeClr val="tx1"/>
                </a:solidFill>
              </a:rPr>
              <a:t>use of a specific repertoire in a specific language. </a:t>
            </a:r>
            <a:endParaRPr lang="nl-BE" sz="2400" dirty="0">
              <a:solidFill>
                <a:schemeClr val="tx1"/>
              </a:solidFill>
            </a:endParaRPr>
          </a:p>
          <a:p>
            <a:pPr>
              <a:buFont typeface="Arial" panose="020B0604020202020204" pitchFamily="34" charset="0"/>
              <a:buChar char="•"/>
            </a:pPr>
            <a:r>
              <a:rPr lang="en-GB" sz="2400" dirty="0">
                <a:solidFill>
                  <a:schemeClr val="tx1"/>
                </a:solidFill>
              </a:rPr>
              <a:t>This specific repertoire is defined as an overall abstract and academic repertoire, i.e. the language of instruction. </a:t>
            </a:r>
            <a:endParaRPr lang="nl-BE" sz="2400" dirty="0">
              <a:solidFill>
                <a:schemeClr val="tx1"/>
              </a:solidFill>
            </a:endParaRPr>
          </a:p>
          <a:p>
            <a:pPr>
              <a:buFont typeface="Arial" panose="020B0604020202020204" pitchFamily="34" charset="0"/>
              <a:buChar char="•"/>
            </a:pPr>
            <a:r>
              <a:rPr lang="en-GB" sz="2400" dirty="0">
                <a:solidFill>
                  <a:schemeClr val="tx1"/>
                </a:solidFill>
              </a:rPr>
              <a:t>The language used for this is usually one of the official languages of the country where the NAM’s live.</a:t>
            </a:r>
            <a:endParaRPr lang="nl-BE" sz="2400" dirty="0">
              <a:solidFill>
                <a:schemeClr val="tx1"/>
              </a:solidFill>
            </a:endParaRPr>
          </a:p>
          <a:p>
            <a:pPr marL="0" indent="0">
              <a:buNone/>
            </a:pPr>
            <a:endParaRPr lang="nl-BE" sz="3400" dirty="0"/>
          </a:p>
        </p:txBody>
      </p:sp>
      <p:sp>
        <p:nvSpPr>
          <p:cNvPr id="35843" name="Rectangle 3"/>
          <p:cNvSpPr>
            <a:spLocks noGrp="1" noChangeArrowheads="1"/>
          </p:cNvSpPr>
          <p:nvPr>
            <p:ph type="title"/>
          </p:nvPr>
        </p:nvSpPr>
        <p:spPr>
          <a:xfrm>
            <a:off x="467030" y="1772816"/>
            <a:ext cx="8229600" cy="777875"/>
          </a:xfrm>
        </p:spPr>
        <p:txBody>
          <a:bodyPr>
            <a:normAutofit/>
          </a:bodyPr>
          <a:lstStyle/>
          <a:p>
            <a:pPr algn="l"/>
            <a:r>
              <a:rPr lang="en-GB" sz="3600" dirty="0" smtClean="0"/>
              <a:t>Language </a:t>
            </a:r>
            <a:r>
              <a:rPr lang="en-GB" sz="3600" dirty="0"/>
              <a:t>of </a:t>
            </a:r>
            <a:r>
              <a:rPr lang="en-GB" sz="3600" dirty="0" smtClean="0"/>
              <a:t>instruction</a:t>
            </a:r>
            <a:endParaRPr lang="nl-NL" sz="3600" b="1" dirty="0"/>
          </a:p>
        </p:txBody>
      </p:sp>
      <p:pic>
        <p:nvPicPr>
          <p:cNvPr id="4" name="Afbeelding 3">
            <a:extLst>
              <a:ext uri="{FF2B5EF4-FFF2-40B4-BE49-F238E27FC236}">
                <a16:creationId xmlns:a16="http://schemas.microsoft.com/office/drawing/2014/main" xmlns="" id="{BE748CD8-13D8-40C4-8817-9974DD94591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 y="4192"/>
            <a:ext cx="1906194" cy="544488"/>
          </a:xfrm>
          <a:prstGeom prst="rect">
            <a:avLst/>
          </a:prstGeom>
        </p:spPr>
      </p:pic>
      <p:pic>
        <p:nvPicPr>
          <p:cNvPr id="6" name="Afbeelding 5">
            <a:extLst>
              <a:ext uri="{FF2B5EF4-FFF2-40B4-BE49-F238E27FC236}">
                <a16:creationId xmlns:a16="http://schemas.microsoft.com/office/drawing/2014/main" xmlns="" id="{99313C89-E8BD-429E-99F2-1B39A122E073}"/>
              </a:ext>
            </a:extLst>
          </p:cNvPr>
          <p:cNvPicPr/>
          <p:nvPr/>
        </p:nvPicPr>
        <p:blipFill>
          <a:blip r:embed="rId4"/>
          <a:stretch>
            <a:fillRect/>
          </a:stretch>
        </p:blipFill>
        <p:spPr>
          <a:xfrm>
            <a:off x="6804248" y="429808"/>
            <a:ext cx="2321464" cy="1143001"/>
          </a:xfrm>
          <a:prstGeom prst="rect">
            <a:avLst/>
          </a:prstGeom>
        </p:spPr>
      </p:pic>
    </p:spTree>
    <p:extLst>
      <p:ext uri="{BB962C8B-B14F-4D97-AF65-F5344CB8AC3E}">
        <p14:creationId xmlns:p14="http://schemas.microsoft.com/office/powerpoint/2010/main" val="22241674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cle_sjabloon</Template>
  <TotalTime>3</TotalTime>
  <Words>1477</Words>
  <Application>Microsoft Macintosh PowerPoint</Application>
  <PresentationFormat>Diavoorstelling (4:3)</PresentationFormat>
  <Paragraphs>125</Paragraphs>
  <Slides>16</Slides>
  <Notes>16</Notes>
  <HiddenSlides>0</HiddenSlides>
  <MMClips>0</MMClips>
  <ScaleCrop>false</ScaleCrop>
  <HeadingPairs>
    <vt:vector size="4" baseType="variant">
      <vt:variant>
        <vt:lpstr>Thema</vt:lpstr>
      </vt:variant>
      <vt:variant>
        <vt:i4>1</vt:i4>
      </vt:variant>
      <vt:variant>
        <vt:lpstr>Diatitels</vt:lpstr>
      </vt:variant>
      <vt:variant>
        <vt:i4>16</vt:i4>
      </vt:variant>
    </vt:vector>
  </HeadingPairs>
  <TitlesOfParts>
    <vt:vector size="17" baseType="lpstr">
      <vt:lpstr>Office-thema</vt:lpstr>
      <vt:lpstr>Key principles in the EDINA project    Prof. Dr. Piet Van Avermaet,  Centre for Diversity and Learning, Ghent University </vt:lpstr>
      <vt:lpstr>  EDINA is about strengthening school policies and teacher competencies in dealing with the challenges of NAM’s and EX-NAM’s in education and in society at large.  A strong focus in most NAM policies is on language and learning the language of schooling. So a school language policy for NAM’s needs to be research and evidence based.  Concepts and principles that are pivotal in EDINA.</vt:lpstr>
      <vt:lpstr>Underlying universal education principles</vt:lpstr>
      <vt:lpstr>Key concepts and principles of EDINA</vt:lpstr>
      <vt:lpstr>A school language policy</vt:lpstr>
      <vt:lpstr>Strengthen school language policy  </vt:lpstr>
      <vt:lpstr>A ‘powerful learning environment’ </vt:lpstr>
      <vt:lpstr>Classroom differentiation</vt:lpstr>
      <vt:lpstr>Language of instruction</vt:lpstr>
      <vt:lpstr>Multilingualism</vt:lpstr>
      <vt:lpstr>Multilingualism</vt:lpstr>
      <vt:lpstr> Language acquisition/learning processes </vt:lpstr>
      <vt:lpstr>        </vt:lpstr>
      <vt:lpstr>Assessment</vt:lpstr>
      <vt:lpstr>Assessment</vt:lpstr>
      <vt:lpstr>Transitions and inclusion</vt:lpstr>
    </vt:vector>
  </TitlesOfParts>
  <Company>K.U.Leuven Faculteit Letteren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u0019452</dc:creator>
  <cp:lastModifiedBy>Jan Royackers</cp:lastModifiedBy>
  <cp:revision>282</cp:revision>
  <cp:lastPrinted>2014-05-12T14:54:49Z</cp:lastPrinted>
  <dcterms:created xsi:type="dcterms:W3CDTF">2011-06-08T07:26:56Z</dcterms:created>
  <dcterms:modified xsi:type="dcterms:W3CDTF">2018-04-18T15:35:16Z</dcterms:modified>
</cp:coreProperties>
</file>